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3" r:id="rId2"/>
  </p:sldMasterIdLst>
  <p:notesMasterIdLst>
    <p:notesMasterId r:id="rId17"/>
  </p:notesMasterIdLst>
  <p:handoutMasterIdLst>
    <p:handoutMasterId r:id="rId18"/>
  </p:handoutMasterIdLst>
  <p:sldIdLst>
    <p:sldId id="408" r:id="rId3"/>
    <p:sldId id="400" r:id="rId4"/>
    <p:sldId id="404" r:id="rId5"/>
    <p:sldId id="405" r:id="rId6"/>
    <p:sldId id="406" r:id="rId7"/>
    <p:sldId id="394" r:id="rId8"/>
    <p:sldId id="372" r:id="rId9"/>
    <p:sldId id="375" r:id="rId10"/>
    <p:sldId id="376" r:id="rId11"/>
    <p:sldId id="407" r:id="rId12"/>
    <p:sldId id="363" r:id="rId13"/>
    <p:sldId id="403" r:id="rId14"/>
    <p:sldId id="263" r:id="rId15"/>
    <p:sldId id="347" r:id="rId16"/>
  </p:sldIdLst>
  <p:sldSz cx="9144000" cy="6858000" type="screen4x3"/>
  <p:notesSz cx="7010400"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
          <p15:clr>
            <a:srgbClr val="A4A3A4"/>
          </p15:clr>
        </p15:guide>
        <p15:guide id="2" orient="horz" pos="1021">
          <p15:clr>
            <a:srgbClr val="A4A3A4"/>
          </p15:clr>
        </p15:guide>
        <p15:guide id="3" orient="horz" pos="4005">
          <p15:clr>
            <a:srgbClr val="A4A3A4"/>
          </p15:clr>
        </p15:guide>
        <p15:guide id="4" orient="horz" pos="531">
          <p15:clr>
            <a:srgbClr val="A4A3A4"/>
          </p15:clr>
        </p15:guide>
        <p15:guide id="5" orient="horz" pos="1224" userDrawn="1">
          <p15:clr>
            <a:srgbClr val="A4A3A4"/>
          </p15:clr>
        </p15:guide>
        <p15:guide id="6" pos="2880">
          <p15:clr>
            <a:srgbClr val="A4A3A4"/>
          </p15:clr>
        </p15:guide>
        <p15:guide id="7" pos="230">
          <p15:clr>
            <a:srgbClr val="A4A3A4"/>
          </p15:clr>
        </p15:guide>
        <p15:guide id="8" pos="5530">
          <p15:clr>
            <a:srgbClr val="A4A3A4"/>
          </p15:clr>
        </p15:guide>
        <p15:guide id="9" pos="2824">
          <p15:clr>
            <a:srgbClr val="A4A3A4"/>
          </p15:clr>
        </p15:guide>
        <p15:guide id="10" pos="2936">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Elizabeth" initials="EW" lastIdx="9" clrIdx="0">
    <p:extLst>
      <p:ext uri="{19B8F6BF-5375-455C-9EA6-DF929625EA0E}">
        <p15:presenceInfo xmlns:p15="http://schemas.microsoft.com/office/powerpoint/2012/main" userId="Williams, Eliza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00000"/>
    <a:srgbClr val="3C8A2E"/>
    <a:srgbClr val="DCDCDC"/>
    <a:srgbClr val="B4B4B4"/>
    <a:srgbClr val="575757"/>
    <a:srgbClr val="F8F8F8"/>
    <a:srgbClr val="EAEAEA"/>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84906" autoAdjust="0"/>
  </p:normalViewPr>
  <p:slideViewPr>
    <p:cSldViewPr snapToGrid="0" showGuides="1">
      <p:cViewPr>
        <p:scale>
          <a:sx n="78" d="100"/>
          <a:sy n="78" d="100"/>
        </p:scale>
        <p:origin x="716" y="44"/>
      </p:cViewPr>
      <p:guideLst>
        <p:guide orient="horz" pos="244"/>
        <p:guide orient="horz" pos="1021"/>
        <p:guide orient="horz" pos="4005"/>
        <p:guide orient="horz" pos="531"/>
        <p:guide orient="horz" pos="1224"/>
        <p:guide pos="2880"/>
        <p:guide pos="230"/>
        <p:guide pos="5530"/>
        <p:guide pos="2824"/>
        <p:guide pos="29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8" d="100"/>
          <a:sy n="88" d="100"/>
        </p:scale>
        <p:origin x="378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1111111111112E-2"/>
          <c:y val="5.6865757633954302E-2"/>
          <c:w val="0.90277777777777779"/>
          <c:h val="0.66056910569105687"/>
        </c:manualLayout>
      </c:layout>
      <c:doughnutChart>
        <c:varyColors val="1"/>
        <c:ser>
          <c:idx val="0"/>
          <c:order val="0"/>
          <c:tx>
            <c:strRef>
              <c:f>Sheet1!$B$1</c:f>
              <c:strCache>
                <c:ptCount val="1"/>
                <c:pt idx="0">
                  <c:v>Title</c:v>
                </c:pt>
              </c:strCache>
            </c:strRef>
          </c:tx>
          <c:spPr>
            <a:ln w="12700">
              <a:solidFill>
                <a:schemeClr val="bg1"/>
              </a:solidFill>
            </a:ln>
          </c:spPr>
          <c:dPt>
            <c:idx val="0"/>
            <c:bubble3D val="0"/>
            <c:spPr>
              <a:solidFill>
                <a:schemeClr val="bg1">
                  <a:lumMod val="85000"/>
                </a:schemeClr>
              </a:solidFill>
              <a:ln w="12700">
                <a:solidFill>
                  <a:schemeClr val="bg1"/>
                </a:solidFill>
              </a:ln>
            </c:spPr>
          </c:dPt>
          <c:dPt>
            <c:idx val="1"/>
            <c:bubble3D val="0"/>
            <c:spPr>
              <a:solidFill>
                <a:schemeClr val="accent2"/>
              </a:solidFill>
              <a:ln w="12700">
                <a:solidFill>
                  <a:schemeClr val="bg1"/>
                </a:solidFill>
              </a:ln>
            </c:spPr>
          </c:dPt>
          <c:dPt>
            <c:idx val="2"/>
            <c:bubble3D val="0"/>
            <c:spPr>
              <a:solidFill>
                <a:schemeClr val="bg1">
                  <a:lumMod val="65000"/>
                </a:schemeClr>
              </a:solidFill>
              <a:ln w="12700">
                <a:solidFill>
                  <a:schemeClr val="bg1"/>
                </a:solidFill>
              </a:ln>
            </c:spPr>
          </c:dPt>
          <c:dPt>
            <c:idx val="3"/>
            <c:bubble3D val="0"/>
            <c:spPr>
              <a:solidFill>
                <a:schemeClr val="bg1">
                  <a:lumMod val="50000"/>
                </a:schemeClr>
              </a:solidFill>
              <a:ln w="12700">
                <a:solidFill>
                  <a:schemeClr val="bg1"/>
                </a:solidFill>
              </a:ln>
            </c:spPr>
          </c:dPt>
          <c:dPt>
            <c:idx val="4"/>
            <c:bubble3D val="0"/>
            <c:spPr>
              <a:solidFill>
                <a:schemeClr val="tx1">
                  <a:lumMod val="65000"/>
                  <a:lumOff val="35000"/>
                </a:schemeClr>
              </a:solidFill>
              <a:ln w="12700">
                <a:solidFill>
                  <a:schemeClr val="bg1"/>
                </a:solidFill>
              </a:ln>
            </c:spPr>
          </c:dPt>
          <c:dPt>
            <c:idx val="5"/>
            <c:bubble3D val="0"/>
            <c:spPr>
              <a:solidFill>
                <a:schemeClr val="bg1">
                  <a:lumMod val="95000"/>
                </a:schemeClr>
              </a:solidFill>
              <a:ln w="12700">
                <a:solidFill>
                  <a:schemeClr val="bg1"/>
                </a:solidFill>
              </a:ln>
            </c:spPr>
          </c:dPt>
          <c:cat>
            <c:strRef>
              <c:f>Sheet1!$A$2:$A$3</c:f>
              <c:strCache>
                <c:ptCount val="2"/>
                <c:pt idx="0">
                  <c:v>Label 1</c:v>
                </c:pt>
                <c:pt idx="1">
                  <c:v>Label 2</c:v>
                </c:pt>
              </c:strCache>
            </c:strRef>
          </c:cat>
          <c:val>
            <c:numRef>
              <c:f>Sheet1!$B$2:$B$3</c:f>
              <c:numCache>
                <c:formatCode>General</c:formatCode>
                <c:ptCount val="2"/>
                <c:pt idx="0">
                  <c:v>82</c:v>
                </c:pt>
                <c:pt idx="1">
                  <c:v>18</c:v>
                </c:pt>
              </c:numCache>
            </c:numRef>
          </c:val>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1111111111112E-2"/>
          <c:y val="5.6865757633954302E-2"/>
          <c:w val="0.90277777777777779"/>
          <c:h val="0.66056910569105687"/>
        </c:manualLayout>
      </c:layout>
      <c:doughnutChart>
        <c:varyColors val="1"/>
        <c:ser>
          <c:idx val="0"/>
          <c:order val="0"/>
          <c:tx>
            <c:strRef>
              <c:f>Sheet1!$B$1</c:f>
              <c:strCache>
                <c:ptCount val="1"/>
                <c:pt idx="0">
                  <c:v>Title</c:v>
                </c:pt>
              </c:strCache>
            </c:strRef>
          </c:tx>
          <c:spPr>
            <a:ln w="12700">
              <a:solidFill>
                <a:schemeClr val="bg1"/>
              </a:solidFill>
            </a:ln>
          </c:spPr>
          <c:dPt>
            <c:idx val="0"/>
            <c:bubble3D val="0"/>
            <c:spPr>
              <a:solidFill>
                <a:schemeClr val="bg1">
                  <a:lumMod val="85000"/>
                </a:schemeClr>
              </a:solidFill>
              <a:ln w="12700">
                <a:solidFill>
                  <a:schemeClr val="bg1"/>
                </a:solidFill>
              </a:ln>
            </c:spPr>
          </c:dPt>
          <c:dPt>
            <c:idx val="1"/>
            <c:bubble3D val="0"/>
            <c:spPr>
              <a:solidFill>
                <a:schemeClr val="accent2"/>
              </a:solidFill>
              <a:ln w="12700">
                <a:solidFill>
                  <a:schemeClr val="bg1"/>
                </a:solidFill>
              </a:ln>
            </c:spPr>
          </c:dPt>
          <c:dPt>
            <c:idx val="2"/>
            <c:bubble3D val="0"/>
            <c:spPr>
              <a:solidFill>
                <a:schemeClr val="bg1">
                  <a:lumMod val="65000"/>
                </a:schemeClr>
              </a:solidFill>
              <a:ln w="12700">
                <a:solidFill>
                  <a:schemeClr val="bg1"/>
                </a:solidFill>
              </a:ln>
            </c:spPr>
          </c:dPt>
          <c:dPt>
            <c:idx val="3"/>
            <c:bubble3D val="0"/>
            <c:spPr>
              <a:solidFill>
                <a:schemeClr val="bg1">
                  <a:lumMod val="50000"/>
                </a:schemeClr>
              </a:solidFill>
              <a:ln w="12700">
                <a:solidFill>
                  <a:schemeClr val="bg1"/>
                </a:solidFill>
              </a:ln>
            </c:spPr>
          </c:dPt>
          <c:dPt>
            <c:idx val="4"/>
            <c:bubble3D val="0"/>
            <c:spPr>
              <a:solidFill>
                <a:schemeClr val="tx1">
                  <a:lumMod val="65000"/>
                  <a:lumOff val="35000"/>
                </a:schemeClr>
              </a:solidFill>
              <a:ln w="12700">
                <a:solidFill>
                  <a:schemeClr val="bg1"/>
                </a:solidFill>
              </a:ln>
            </c:spPr>
          </c:dPt>
          <c:dPt>
            <c:idx val="5"/>
            <c:bubble3D val="0"/>
            <c:spPr>
              <a:solidFill>
                <a:schemeClr val="bg1">
                  <a:lumMod val="95000"/>
                </a:schemeClr>
              </a:solidFill>
              <a:ln w="12700">
                <a:solidFill>
                  <a:schemeClr val="bg1"/>
                </a:solidFill>
              </a:ln>
            </c:spPr>
          </c:dPt>
          <c:cat>
            <c:strRef>
              <c:f>Sheet1!$A$2:$A$3</c:f>
              <c:strCache>
                <c:ptCount val="2"/>
                <c:pt idx="0">
                  <c:v>Label 1</c:v>
                </c:pt>
                <c:pt idx="1">
                  <c:v>Label 2</c:v>
                </c:pt>
              </c:strCache>
            </c:strRef>
          </c:cat>
          <c:val>
            <c:numRef>
              <c:f>Sheet1!$B$2:$B$3</c:f>
              <c:numCache>
                <c:formatCode>General</c:formatCode>
                <c:ptCount val="2"/>
                <c:pt idx="0">
                  <c:v>19</c:v>
                </c:pt>
                <c:pt idx="1">
                  <c:v>81</c:v>
                </c:pt>
              </c:numCache>
            </c:numRef>
          </c:val>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2002674194028E-3"/>
          <c:y val="1.6189727425048275E-2"/>
          <c:w val="0.99271442579111568"/>
          <c:h val="0.86610125099016944"/>
        </c:manualLayout>
      </c:layout>
      <c:barChart>
        <c:barDir val="col"/>
        <c:grouping val="clustered"/>
        <c:varyColors val="0"/>
        <c:ser>
          <c:idx val="0"/>
          <c:order val="0"/>
          <c:spPr>
            <a:solidFill>
              <a:schemeClr val="accent3"/>
            </a:solidFill>
          </c:spPr>
          <c:invertIfNegative val="0"/>
          <c:dPt>
            <c:idx val="0"/>
            <c:invertIfNegative val="0"/>
            <c:bubble3D val="0"/>
            <c:spPr>
              <a:solidFill>
                <a:schemeClr val="accent4">
                  <a:lumMod val="20000"/>
                  <a:lumOff val="80000"/>
                </a:schemeClr>
              </a:solidFill>
            </c:spPr>
          </c:dPt>
          <c:dPt>
            <c:idx val="1"/>
            <c:invertIfNegative val="0"/>
            <c:bubble3D val="0"/>
          </c:dPt>
          <c:dPt>
            <c:idx val="2"/>
            <c:invertIfNegative val="0"/>
            <c:bubble3D val="0"/>
            <c:spPr>
              <a:solidFill>
                <a:schemeClr val="accent4">
                  <a:lumMod val="20000"/>
                  <a:lumOff val="80000"/>
                </a:schemeClr>
              </a:solidFill>
            </c:spPr>
          </c:dPt>
          <c:dPt>
            <c:idx val="3"/>
            <c:invertIfNegative val="0"/>
            <c:bubble3D val="0"/>
            <c:spPr>
              <a:solidFill>
                <a:schemeClr val="accent4">
                  <a:lumMod val="60000"/>
                  <a:lumOff val="40000"/>
                </a:schemeClr>
              </a:solidFill>
            </c:spPr>
          </c:dPt>
          <c:dPt>
            <c:idx val="4"/>
            <c:invertIfNegative val="0"/>
            <c:bubble3D val="0"/>
            <c:spPr>
              <a:solidFill>
                <a:schemeClr val="accent4">
                  <a:lumMod val="60000"/>
                  <a:lumOff val="40000"/>
                </a:schemeClr>
              </a:solidFill>
            </c:spPr>
          </c:dPt>
          <c:dPt>
            <c:idx val="5"/>
            <c:invertIfNegative val="0"/>
            <c:bubble3D val="0"/>
            <c:spPr>
              <a:solidFill>
                <a:schemeClr val="accent4">
                  <a:lumMod val="60000"/>
                  <a:lumOff val="4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solidFill>
            </c:spPr>
          </c:dPt>
          <c:dPt>
            <c:idx val="8"/>
            <c:invertIfNegative val="0"/>
            <c:bubble3D val="0"/>
            <c:spPr>
              <a:solidFill>
                <a:schemeClr val="accent4"/>
              </a:solidFill>
            </c:spPr>
          </c:dPt>
          <c:dPt>
            <c:idx val="9"/>
            <c:invertIfNegative val="0"/>
            <c:bubble3D val="0"/>
            <c:spPr>
              <a:solidFill>
                <a:schemeClr val="accent4"/>
              </a:solidFill>
            </c:spPr>
          </c:dPt>
          <c:dLbls>
            <c:spPr>
              <a:noFill/>
              <a:ln>
                <a:noFill/>
              </a:ln>
              <a:effectLst/>
            </c:spPr>
            <c:txPr>
              <a:bodyPr wrap="square" lIns="38100" tIns="19050" rIns="38100" bIns="19050" anchor="ctr">
                <a:spAutoFit/>
              </a:bodyPr>
              <a:lstStyle/>
              <a:p>
                <a:pPr>
                  <a:defRPr b="1">
                    <a:solidFill>
                      <a:schemeClr val="bg2">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Sheet1!$B$2:$B$11</c:f>
              <c:numCache>
                <c:formatCode>0%</c:formatCode>
                <c:ptCount val="10"/>
                <c:pt idx="0">
                  <c:v>0.05</c:v>
                </c:pt>
                <c:pt idx="1">
                  <c:v>0</c:v>
                </c:pt>
                <c:pt idx="2">
                  <c:v>0.05</c:v>
                </c:pt>
                <c:pt idx="3">
                  <c:v>0.03</c:v>
                </c:pt>
                <c:pt idx="4">
                  <c:v>0.11</c:v>
                </c:pt>
                <c:pt idx="5">
                  <c:v>0.23</c:v>
                </c:pt>
                <c:pt idx="6">
                  <c:v>0.14000000000000001</c:v>
                </c:pt>
                <c:pt idx="7">
                  <c:v>0.21</c:v>
                </c:pt>
                <c:pt idx="8">
                  <c:v>0.14000000000000001</c:v>
                </c:pt>
                <c:pt idx="9">
                  <c:v>0.05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Outsiders can analyze risks with greater objectivity and expertise than insiders (Study: Deloitte Risk 2015 - Analysis)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1 - Disagree completely</c:v>
                      </c:pt>
                      <c:pt idx="1">
                        <c:v>2</c:v>
                      </c:pt>
                      <c:pt idx="2">
                        <c:v>3 - Disagree</c:v>
                      </c:pt>
                      <c:pt idx="3">
                        <c:v>4</c:v>
                      </c:pt>
                      <c:pt idx="4">
                        <c:v>5 -  Disagree slightly</c:v>
                      </c:pt>
                      <c:pt idx="5">
                        <c:v>6 - Agree slightly</c:v>
                      </c:pt>
                      <c:pt idx="6">
                        <c:v>7</c:v>
                      </c:pt>
                      <c:pt idx="7">
                        <c:v>8 - Agree</c:v>
                      </c:pt>
                      <c:pt idx="8">
                        <c:v>9</c:v>
                      </c:pt>
                      <c:pt idx="9">
                        <c:v>10 - Agree completely</c:v>
                      </c:pt>
                    </c:strCache>
                  </c:strRef>
                </c15:cat>
              </c15:filteredCategoryTitle>
            </c:ext>
          </c:extLst>
        </c:ser>
        <c:dLbls>
          <c:showLegendKey val="0"/>
          <c:showVal val="0"/>
          <c:showCatName val="0"/>
          <c:showSerName val="0"/>
          <c:showPercent val="0"/>
          <c:showBubbleSize val="0"/>
        </c:dLbls>
        <c:gapWidth val="150"/>
        <c:axId val="376160032"/>
        <c:axId val="376158464"/>
      </c:barChart>
      <c:catAx>
        <c:axId val="376160032"/>
        <c:scaling>
          <c:orientation val="minMax"/>
        </c:scaling>
        <c:delete val="1"/>
        <c:axPos val="b"/>
        <c:numFmt formatCode="General" sourceLinked="0"/>
        <c:majorTickMark val="out"/>
        <c:minorTickMark val="none"/>
        <c:tickLblPos val="nextTo"/>
        <c:crossAx val="376158464"/>
        <c:crosses val="autoZero"/>
        <c:auto val="1"/>
        <c:lblAlgn val="ctr"/>
        <c:lblOffset val="100"/>
        <c:noMultiLvlLbl val="0"/>
      </c:catAx>
      <c:valAx>
        <c:axId val="376158464"/>
        <c:scaling>
          <c:orientation val="minMax"/>
        </c:scaling>
        <c:delete val="1"/>
        <c:axPos val="l"/>
        <c:numFmt formatCode="0%" sourceLinked="1"/>
        <c:majorTickMark val="out"/>
        <c:minorTickMark val="none"/>
        <c:tickLblPos val="nextTo"/>
        <c:crossAx val="376160032"/>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049" cy="461303"/>
          </a:xfrm>
          <a:prstGeom prst="rect">
            <a:avLst/>
          </a:prstGeom>
        </p:spPr>
        <p:txBody>
          <a:bodyPr vert="horz" lIns="87316" tIns="43658" rIns="87316" bIns="43658"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0"/>
            <a:ext cx="3038049" cy="461303"/>
          </a:xfrm>
          <a:prstGeom prst="rect">
            <a:avLst/>
          </a:prstGeom>
        </p:spPr>
        <p:txBody>
          <a:bodyPr vert="horz" lIns="87316" tIns="43658" rIns="87316" bIns="43658" rtlCol="0"/>
          <a:lstStyle>
            <a:lvl1pPr algn="r">
              <a:defRPr sz="1100"/>
            </a:lvl1pPr>
          </a:lstStyle>
          <a:p>
            <a:fld id="{B4AD245C-091B-44E2-BFB0-BD94217887F7}" type="datetimeFigureOut">
              <a:rPr lang="en-US" smtClean="0">
                <a:latin typeface="Arial" panose="020B0604020202020204" pitchFamily="34" charset="0"/>
              </a:rPr>
              <a:t>4/26/2016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3" y="8773340"/>
            <a:ext cx="3038049" cy="461303"/>
          </a:xfrm>
          <a:prstGeom prst="rect">
            <a:avLst/>
          </a:prstGeom>
        </p:spPr>
        <p:txBody>
          <a:bodyPr vert="horz" lIns="87316" tIns="43658" rIns="87316" bIns="43658"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773340"/>
            <a:ext cx="3038049" cy="461303"/>
          </a:xfrm>
          <a:prstGeom prst="rect">
            <a:avLst/>
          </a:prstGeom>
        </p:spPr>
        <p:txBody>
          <a:bodyPr vert="horz" lIns="87316" tIns="43658" rIns="87316" bIns="43658"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4581" tIns="47290" rIns="94581" bIns="4729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1804"/>
          </a:xfrm>
          <a:prstGeom prst="rect">
            <a:avLst/>
          </a:prstGeom>
        </p:spPr>
        <p:txBody>
          <a:bodyPr vert="horz" lIns="94581" tIns="47290" rIns="94581" bIns="47290" rtlCol="0"/>
          <a:lstStyle>
            <a:lvl1pPr algn="r">
              <a:defRPr sz="1200">
                <a:latin typeface="Arial" panose="020B0604020202020204" pitchFamily="34" charset="0"/>
              </a:defRPr>
            </a:lvl1pPr>
          </a:lstStyle>
          <a:p>
            <a:fld id="{0BA5BBE4-AEA3-489A-A28E-0C2FAF2506E3}" type="datetimeFigureOut">
              <a:rPr lang="en-US" smtClean="0"/>
              <a:pPr/>
              <a:t>4/26/2016</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4581" tIns="47290" rIns="94581" bIns="47290" rtlCol="0" anchor="ctr"/>
          <a:lstStyle/>
          <a:p>
            <a:endParaRPr lang="en-GB"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4581" tIns="47290" rIns="94581" bIns="47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9"/>
            <a:ext cx="3037840" cy="461804"/>
          </a:xfrm>
          <a:prstGeom prst="rect">
            <a:avLst/>
          </a:prstGeom>
        </p:spPr>
        <p:txBody>
          <a:bodyPr vert="horz" lIns="94581" tIns="47290" rIns="94581" bIns="4729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4581" tIns="47290" rIns="94581" bIns="47290"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2988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15925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360669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133286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313131"/>
              </a:solidFill>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63131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107815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313131"/>
              </a:solidFill>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219110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313131"/>
              </a:solidFill>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390699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221340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81923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gi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
    <p:spTree>
      <p:nvGrpSpPr>
        <p:cNvPr id="1" name=""/>
        <p:cNvGrpSpPr/>
        <p:nvPr/>
      </p:nvGrpSpPr>
      <p:grpSpPr>
        <a:xfrm>
          <a:off x="0" y="0"/>
          <a:ext cx="0" cy="0"/>
          <a:chOff x="0" y="0"/>
          <a:chExt cx="0" cy="0"/>
        </a:xfrm>
      </p:grpSpPr>
      <p:sp>
        <p:nvSpPr>
          <p:cNvPr id="2" name="Title 1"/>
          <p:cNvSpPr>
            <a:spLocks noGrp="1"/>
          </p:cNvSpPr>
          <p:nvPr>
            <p:ph type="ctrTitle"/>
          </p:nvPr>
        </p:nvSpPr>
        <p:spPr>
          <a:xfrm>
            <a:off x="341697" y="1379603"/>
            <a:ext cx="7226021" cy="854209"/>
          </a:xfr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1697" y="2342717"/>
            <a:ext cx="7227026" cy="1390827"/>
          </a:xfrm>
        </p:spPr>
        <p:txBody>
          <a:bodyPr>
            <a:noAutofit/>
          </a:bodyPr>
          <a:lstStyle>
            <a:lvl1pPr marL="0" indent="0" algn="l">
              <a:lnSpc>
                <a:spcPct val="100000"/>
              </a:lnSpc>
              <a:spcBef>
                <a:spcPts val="0"/>
              </a:spcBef>
              <a:spcAft>
                <a:spcPts val="0"/>
              </a:spcAft>
              <a:buNone/>
              <a:defRPr sz="50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Tree>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1464" userDrawn="1">
          <p15:clr>
            <a:srgbClr val="FBAE40"/>
          </p15:clr>
        </p15:guide>
        <p15:guide id="2" pos="2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6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6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9861067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6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733788"/>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482420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7454549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divider Deloitte 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4549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2"/>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3866649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41697" y="1379603"/>
            <a:ext cx="6322919" cy="854209"/>
          </a:xfr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1697" y="2342717"/>
            <a:ext cx="6323798" cy="1390827"/>
          </a:xfrm>
        </p:spPr>
        <p:txBody>
          <a:bodyPr>
            <a:noAutofit/>
          </a:bodyPr>
          <a:lstStyle>
            <a:lvl1pPr marL="0" indent="0" algn="l">
              <a:lnSpc>
                <a:spcPct val="100000"/>
              </a:lnSpc>
              <a:spcBef>
                <a:spcPts val="0"/>
              </a:spcBef>
              <a:spcAft>
                <a:spcPts val="0"/>
              </a:spcAft>
              <a:buNone/>
              <a:defRPr sz="50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Tree>
    <p:extLst>
      <p:ext uri="{BB962C8B-B14F-4D97-AF65-F5344CB8AC3E}">
        <p14:creationId xmlns:p14="http://schemas.microsoft.com/office/powerpoint/2010/main" val="3070828826"/>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1464">
          <p15:clr>
            <a:srgbClr val="FBAE40"/>
          </p15:clr>
        </p15:guide>
        <p15:guide id="2" pos="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818068"/>
            <a:ext cx="2811073" cy="3007406"/>
          </a:xfrm>
        </p:spPr>
        <p:txBody>
          <a:bodyPr/>
          <a:lstStyle>
            <a:lvl1pPr>
              <a:defRPr sz="4800">
                <a:solidFill>
                  <a:schemeClr val="accent2"/>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41995729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0183659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6752258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6752258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spTree>
    <p:extLst>
      <p:ext uri="{BB962C8B-B14F-4D97-AF65-F5344CB8AC3E}">
        <p14:creationId xmlns:p14="http://schemas.microsoft.com/office/powerpoint/2010/main" val="200745321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reface Layout">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370800" y="1104900"/>
            <a:ext cx="8388000" cy="2000548"/>
          </a:xfrm>
        </p:spPr>
        <p:txBody>
          <a:bodyPr>
            <a:spAutoFit/>
          </a:bodyPr>
          <a:lstStyle>
            <a:lvl1pPr marL="0" indent="0" algn="l">
              <a:buNone/>
              <a:defRPr/>
            </a:lvl1pPr>
            <a:lvl2pPr marL="266700" indent="-266700">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Title Placeholder 1"/>
          <p:cNvSpPr>
            <a:spLocks noGrp="1"/>
          </p:cNvSpPr>
          <p:nvPr>
            <p:ph type="title"/>
          </p:nvPr>
        </p:nvSpPr>
        <p:spPr>
          <a:xfrm>
            <a:off x="370113" y="394363"/>
            <a:ext cx="8388000" cy="469492"/>
          </a:xfrm>
          <a:prstGeom prst="rect">
            <a:avLst/>
          </a:prstGeom>
        </p:spPr>
        <p:txBody>
          <a:bodyPr vert="horz" lIns="0" tIns="0" rIns="0" bIns="0" rtlCol="0" anchor="t" anchorCtr="0">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189250421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65760" y="1897603"/>
            <a:ext cx="4628956" cy="842400"/>
          </a:xfrm>
        </p:spPr>
        <p:txBody>
          <a:bodyPr lIns="0" tIns="0" rIns="0" bIns="0" anchor="b">
            <a:noAutofit/>
          </a:bodyPr>
          <a:lstStyle>
            <a:lvl1pPr>
              <a:defRPr sz="2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DEL_PRI_RGB.gif"/>
          <p:cNvPicPr>
            <a:picLocks noChangeAspect="1"/>
          </p:cNvPicPr>
          <p:nvPr userDrawn="1"/>
        </p:nvPicPr>
        <p:blipFill>
          <a:blip r:embed="rId2" cstate="print"/>
          <a:stretch>
            <a:fillRect/>
          </a:stretch>
        </p:blipFill>
        <p:spPr bwMode="gray">
          <a:xfrm>
            <a:off x="325984" y="399576"/>
            <a:ext cx="1720800" cy="322531"/>
          </a:xfrm>
          <a:prstGeom prst="rect">
            <a:avLst/>
          </a:prstGeom>
        </p:spPr>
      </p:pic>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lumMod val="20000"/>
                  <a:lumOff val="80000"/>
                </a:srgbClr>
              </a:solidFill>
              <a:cs typeface="Arial"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389367561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cs typeface="Arial" pitchFamily="34" charset="0"/>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416843028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All White Logo">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cs typeface="Arial" pitchFamily="34" charset="0"/>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63852" y="5037378"/>
            <a:ext cx="2115025" cy="1143000"/>
          </a:xfrm>
          <a:prstGeom prst="rect">
            <a:avLst/>
          </a:prstGeom>
        </p:spPr>
      </p:pic>
    </p:spTree>
    <p:extLst>
      <p:ext uri="{BB962C8B-B14F-4D97-AF65-F5344CB8AC3E}">
        <p14:creationId xmlns:p14="http://schemas.microsoft.com/office/powerpoint/2010/main" val="258305149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8758363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secondary image">
    <p:spTree>
      <p:nvGrpSpPr>
        <p:cNvPr id="1" name=""/>
        <p:cNvGrpSpPr/>
        <p:nvPr/>
      </p:nvGrpSpPr>
      <p:grpSpPr>
        <a:xfrm>
          <a:off x="0" y="0"/>
          <a:ext cx="0" cy="0"/>
          <a:chOff x="0" y="0"/>
          <a:chExt cx="0" cy="0"/>
        </a:xfrm>
      </p:grpSpPr>
      <p:pic>
        <p:nvPicPr>
          <p:cNvPr id="8" name="Picture 7" descr="DEL_PRI_RGB.gif"/>
          <p:cNvPicPr>
            <a:picLocks noChangeAspect="1"/>
          </p:cNvPicPr>
          <p:nvPr userDrawn="1"/>
        </p:nvPicPr>
        <p:blipFill>
          <a:blip r:embed="rId2" cstate="print"/>
          <a:stretch>
            <a:fillRect/>
          </a:stretch>
        </p:blipFill>
        <p:spPr>
          <a:xfrm>
            <a:off x="325984" y="399576"/>
            <a:ext cx="1720800" cy="322531"/>
          </a:xfrm>
          <a:prstGeom prst="rect">
            <a:avLst/>
          </a:prstGeom>
        </p:spPr>
      </p:pic>
      <p:sp>
        <p:nvSpPr>
          <p:cNvPr id="10" name="Title 8"/>
          <p:cNvSpPr>
            <a:spLocks noGrp="1"/>
          </p:cNvSpPr>
          <p:nvPr>
            <p:ph type="title"/>
          </p:nvPr>
        </p:nvSpPr>
        <p:spPr>
          <a:xfrm>
            <a:off x="336884" y="993515"/>
            <a:ext cx="4403558" cy="1244192"/>
          </a:xfrm>
        </p:spPr>
        <p:txBody>
          <a:bodyPr anchor="b" anchorCtr="0"/>
          <a:lstStyle>
            <a:lvl1pPr>
              <a:defRPr sz="2800">
                <a:solidFill>
                  <a:schemeClr val="accent1"/>
                </a:solidFill>
              </a:defRPr>
            </a:lvl1pPr>
          </a:lstStyle>
          <a:p>
            <a:r>
              <a:rPr lang="en-US" smtClean="0"/>
              <a:t>Click to edit Master title style</a:t>
            </a:r>
            <a:endParaRPr lang="en-US" dirty="0"/>
          </a:p>
        </p:txBody>
      </p:sp>
      <p:sp>
        <p:nvSpPr>
          <p:cNvPr id="17" name="Text Placeholder 15"/>
          <p:cNvSpPr>
            <a:spLocks noGrp="1"/>
          </p:cNvSpPr>
          <p:nvPr>
            <p:ph type="body" sz="quarter" idx="10" hasCustomPrompt="1"/>
          </p:nvPr>
        </p:nvSpPr>
        <p:spPr>
          <a:xfrm>
            <a:off x="336884" y="2333876"/>
            <a:ext cx="4379495" cy="1347787"/>
          </a:xfrm>
        </p:spPr>
        <p:txBody>
          <a:bodyPr/>
          <a:lstStyle>
            <a:lvl1pPr>
              <a:defRPr sz="5000">
                <a:solidFill>
                  <a:schemeClr val="accent2"/>
                </a:solidFill>
              </a:defRPr>
            </a:lvl1pPr>
          </a:lstStyle>
          <a:p>
            <a:pPr lvl="0"/>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pos="216" userDrawn="1">
          <p15:clr>
            <a:srgbClr val="FBAE40"/>
          </p15:clr>
        </p15:guide>
        <p15:guide id="2" orient="horz" pos="146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9086256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4062037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71725751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572000"/>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483104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89321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5126900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5637179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8195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edium Blue Divider">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63123536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ark Gray Divider">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4924149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with full bleed imag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2"/>
            </p:custDataLst>
            <p:extLst>
              <p:ext uri="{D42A27DB-BD31-4B8C-83A1-F6EECF244321}">
                <p14:modId xmlns:p14="http://schemas.microsoft.com/office/powerpoint/2010/main" val="24512881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4" name="Picture 13" descr="Cover-image-3.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userDrawn="1"/>
        </p:nvSpPr>
        <p:spPr>
          <a:xfrm>
            <a:off x="369065" y="-1"/>
            <a:ext cx="6633313" cy="488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DEL_PRI_RGB.gif"/>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79698" y="366583"/>
            <a:ext cx="1720800" cy="322531"/>
          </a:xfrm>
          <a:prstGeom prst="rect">
            <a:avLst/>
          </a:prstGeom>
        </p:spPr>
      </p:pic>
      <p:sp>
        <p:nvSpPr>
          <p:cNvPr id="2" name="Title 1"/>
          <p:cNvSpPr>
            <a:spLocks noGrp="1"/>
          </p:cNvSpPr>
          <p:nvPr>
            <p:ph type="ctrTitle"/>
          </p:nvPr>
        </p:nvSpPr>
        <p:spPr>
          <a:xfrm>
            <a:off x="621838" y="938168"/>
            <a:ext cx="6115846" cy="537792"/>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1838" y="1732547"/>
            <a:ext cx="6115846" cy="537792"/>
          </a:xfrm>
        </p:spPr>
        <p:txBody>
          <a:bodyPr>
            <a:noAutofit/>
          </a:bodyPr>
          <a:lstStyle>
            <a:lvl1pPr marL="0" indent="0" algn="l">
              <a:spcBef>
                <a:spcPts val="0"/>
              </a:spcBef>
              <a:buNone/>
              <a:defRPr sz="50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3"/>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6436870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365125" y="1925297"/>
            <a:ext cx="2811073" cy="3007406"/>
          </a:xfrm>
        </p:spPr>
        <p:txBody>
          <a:bodyPr anchor="ctr"/>
          <a:lstStyle>
            <a:lvl1pPr>
              <a:defRPr sz="5400">
                <a:solidFill>
                  <a:schemeClr val="accent3"/>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14953174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_white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365124" y="1925297"/>
            <a:ext cx="6858000" cy="3007406"/>
          </a:xfrm>
        </p:spPr>
        <p:txBody>
          <a:bodyPr anchor="ctr"/>
          <a:lstStyle>
            <a:lvl1pPr>
              <a:defRPr sz="5400">
                <a:solidFill>
                  <a:schemeClr val="bg1"/>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90868935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90691821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ay">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9384385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spTree>
    <p:extLst>
      <p:ext uri="{BB962C8B-B14F-4D97-AF65-F5344CB8AC3E}">
        <p14:creationId xmlns:p14="http://schemas.microsoft.com/office/powerpoint/2010/main" val="11255399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 slide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lvl1pPr>
              <a:spcBef>
                <a:spcPts val="600"/>
              </a:spcBef>
              <a:spcAft>
                <a:spcPts val="600"/>
              </a:spcAft>
              <a:defRPr sz="2000"/>
            </a:lvl1pPr>
            <a:lvl2pPr marL="288925" indent="-288925">
              <a:spcBef>
                <a:spcPts val="600"/>
              </a:spcBef>
              <a:spcAft>
                <a:spcPts val="600"/>
              </a:spcAft>
              <a:defRPr sz="2000"/>
            </a:lvl2pPr>
            <a:lvl3pPr marL="566738" indent="-220663">
              <a:spcBef>
                <a:spcPts val="600"/>
              </a:spcBef>
              <a:spcAft>
                <a:spcPts val="600"/>
              </a:spcAft>
              <a:defRPr sz="2000"/>
            </a:lvl3pPr>
            <a:lvl4pPr marL="798513" indent="-231775">
              <a:defRPr/>
            </a:lvl4pPr>
            <a:lvl5pPr marL="1030288" indent="-2317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740342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lvl2pPr marL="288925" indent="-288925">
              <a:defRPr/>
            </a:lvl2pPr>
            <a:lvl3pPr marL="566738" indent="-219075">
              <a:defRPr/>
            </a:lvl3pPr>
            <a:lvl4pPr marL="798513" indent="-231775">
              <a:defRPr/>
            </a:lvl4pPr>
            <a:lvl5pPr marL="1030288" indent="-2317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ll questio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lvl1pPr>
              <a:defRPr sz="2400"/>
            </a:lvl1pPr>
            <a:lvl2pPr marL="288925" indent="-288925">
              <a:defRPr sz="2400"/>
            </a:lvl2pPr>
            <a:lvl3pPr marL="566738" indent="-219075">
              <a:defRPr/>
            </a:lvl3pPr>
            <a:lvl4pPr marL="798513" indent="-231775">
              <a:defRPr/>
            </a:lvl4pPr>
            <a:lvl5pPr marL="1030288" indent="-2317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4989259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50353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6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sz="3200"/>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734292"/>
          </a:xfrm>
        </p:spPr>
        <p:txBody>
          <a:bodyPr/>
          <a:lstStyle>
            <a:lvl1pPr>
              <a:defRPr sz="2600"/>
            </a:lvl1pPr>
            <a:lvl2pPr marL="288925" indent="-288925">
              <a:defRPr sz="2600"/>
            </a:lvl2pPr>
            <a:lvl3pPr marL="566738" indent="-219075">
              <a:defRPr sz="2200"/>
            </a:lvl3pPr>
            <a:lvl4pPr marL="798513" indent="-231775">
              <a:defRPr sz="2000"/>
            </a:lvl4pPr>
            <a:lvl5pPr marL="1030288" indent="-2317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3.emf"/><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oleObject" Target="../embeddings/oleObject2.bin"/><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ags" Target="../tags/tag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7"/>
          <a:srcRect l="25875" t="2752" r="14769" b="6786"/>
          <a:stretch/>
        </p:blipFill>
        <p:spPr>
          <a:xfrm>
            <a:off x="0" y="8709"/>
            <a:ext cx="9144000" cy="6858000"/>
          </a:xfrm>
          <a:prstGeom prst="rect">
            <a:avLst/>
          </a:prstGeom>
        </p:spPr>
      </p:pic>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734292"/>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365760" y="6481703"/>
            <a:ext cx="457200" cy="123111"/>
          </a:xfrm>
          <a:prstGeom prst="rect">
            <a:avLst/>
          </a:prstGeom>
          <a:noFill/>
        </p:spPr>
        <p:txBody>
          <a:bodyPr wrap="square" lIns="0" tIns="0" rIns="0" bIns="0" rtlCol="0" anchor="b">
            <a:spAutoFit/>
          </a:bodyPr>
          <a:lstStyle/>
          <a:p>
            <a:pPr algn="l"/>
            <a:fld id="{95CC1D26-A9BD-4BDE-BDD9-08EDBAE96860}" type="slidenum">
              <a:rPr lang="en-US" sz="800" smtClean="0">
                <a:solidFill>
                  <a:srgbClr val="8C8C8C"/>
                </a:solidFill>
              </a:rPr>
              <a:pPr algn="l"/>
              <a:t>‹#›</a:t>
            </a:fld>
            <a:endParaRPr lang="en-US" sz="800" dirty="0">
              <a:solidFill>
                <a:srgbClr val="8C8C8C"/>
              </a:solidFill>
            </a:endParaRPr>
          </a:p>
        </p:txBody>
      </p:sp>
      <p:sp>
        <p:nvSpPr>
          <p:cNvPr id="9" name="TextBox 8"/>
          <p:cNvSpPr txBox="1"/>
          <p:nvPr/>
        </p:nvSpPr>
        <p:spPr bwMode="gray">
          <a:xfrm>
            <a:off x="4434840" y="6481703"/>
            <a:ext cx="4343400" cy="123111"/>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solidFill>
                  <a:srgbClr val="8C8C8C"/>
                </a:solidFill>
              </a:rPr>
              <a:t>Copyright © 2016 Deloitte Development LLC.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700" r:id="rId2"/>
    <p:sldLayoutId id="2147483662" r:id="rId3"/>
    <p:sldLayoutId id="2147483677" r:id="rId4"/>
    <p:sldLayoutId id="2147483699" r:id="rId5"/>
    <p:sldLayoutId id="2147483678" r:id="rId6"/>
    <p:sldLayoutId id="2147483701" r:id="rId7"/>
    <p:sldLayoutId id="2147483680" r:id="rId8"/>
    <p:sldLayoutId id="2147483681" r:id="rId9"/>
    <p:sldLayoutId id="2147483695" r:id="rId10"/>
    <p:sldLayoutId id="2147483679" r:id="rId11"/>
    <p:sldLayoutId id="2147483697" r:id="rId12"/>
    <p:sldLayoutId id="2147483682" r:id="rId13"/>
    <p:sldLayoutId id="2147483698" r:id="rId14"/>
    <p:sldLayoutId id="2147483696" r:id="rId15"/>
    <p:sldLayoutId id="2147483684" r:id="rId16"/>
    <p:sldLayoutId id="2147483691" r:id="rId17"/>
    <p:sldLayoutId id="2147483690" r:id="rId18"/>
    <p:sldLayoutId id="2147483683" r:id="rId19"/>
    <p:sldLayoutId id="2147483692" r:id="rId20"/>
    <p:sldLayoutId id="2147483685" r:id="rId21"/>
    <p:sldLayoutId id="2147483693" r:id="rId22"/>
    <p:sldLayoutId id="2147483694" r:id="rId23"/>
    <p:sldLayoutId id="2147483689" r:id="rId24"/>
    <p:sldLayoutId id="2147483702" r:id="rId25"/>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spcBef>
          <a:spcPts val="1200"/>
        </a:spcBef>
        <a:spcAft>
          <a:spcPts val="1200"/>
        </a:spcAft>
        <a:buSzPct val="25000"/>
        <a:buFontTx/>
        <a:buNone/>
        <a:defRPr sz="26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26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22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20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5"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8830240" y="6562206"/>
            <a:ext cx="457200" cy="153888"/>
          </a:xfrm>
          <a:prstGeom prst="rect">
            <a:avLst/>
          </a:prstGeom>
          <a:noFill/>
        </p:spPr>
        <p:txBody>
          <a:bodyPr wrap="square" lIns="0" tIns="0" rIns="0" bIns="0" rtlCol="0" anchor="b">
            <a:spAutoFit/>
          </a:bodyPr>
          <a:lstStyle/>
          <a:p>
            <a:fld id="{95CC1D26-A9BD-4BDE-BDD9-08EDBAE96860}" type="slidenum">
              <a:rPr lang="en-US" sz="1000" smtClean="0">
                <a:solidFill>
                  <a:srgbClr val="00A1DE"/>
                </a:solidFill>
                <a:cs typeface="Arial" pitchFamily="34" charset="0"/>
              </a:rPr>
              <a:pPr/>
              <a:t>‹#›</a:t>
            </a:fld>
            <a:endParaRPr lang="en-US" sz="1000" dirty="0">
              <a:solidFill>
                <a:srgbClr val="00A1DE"/>
              </a:solidFill>
              <a:cs typeface="Arial" pitchFamily="34" charset="0"/>
            </a:endParaRPr>
          </a:p>
        </p:txBody>
      </p:sp>
      <p:sp>
        <p:nvSpPr>
          <p:cNvPr id="9" name="TextBox 8"/>
          <p:cNvSpPr txBox="1"/>
          <p:nvPr/>
        </p:nvSpPr>
        <p:spPr bwMode="gray">
          <a:xfrm>
            <a:off x="4345652" y="6589283"/>
            <a:ext cx="4343400" cy="123111"/>
          </a:xfrm>
          <a:prstGeom prst="rect">
            <a:avLst/>
          </a:prstGeom>
          <a:noFill/>
        </p:spPr>
        <p:txBody>
          <a:bodyPr wrap="square" lIns="0" tIns="0" rIns="0" bIns="0" rtlCol="0" anchor="b">
            <a:spAutoFit/>
          </a:bodyPr>
          <a:lstStyle/>
          <a:p>
            <a:pPr algn="r">
              <a:defRPr/>
            </a:pPr>
            <a:r>
              <a:rPr lang="en-US" sz="800" dirty="0" smtClean="0">
                <a:solidFill>
                  <a:srgbClr val="8C8C8C"/>
                </a:solidFill>
                <a:cs typeface="Arial" pitchFamily="34" charset="0"/>
              </a:rPr>
              <a:t>Copyright © 2014 Deloitte Development LLC. All rights reserved.</a:t>
            </a:r>
          </a:p>
        </p:txBody>
      </p:sp>
      <p:sp>
        <p:nvSpPr>
          <p:cNvPr id="10" name="Flowchart: Manual Input 4"/>
          <p:cNvSpPr/>
          <p:nvPr/>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solidFill>
              <a:cs typeface="Arial" pitchFamily="34" charset="0"/>
            </a:endParaRPr>
          </a:p>
        </p:txBody>
      </p:sp>
      <p:cxnSp>
        <p:nvCxnSpPr>
          <p:cNvPr id="8" name="Straight Connector 7"/>
          <p:cNvCxnSpPr/>
          <p:nvPr/>
        </p:nvCxnSpPr>
        <p:spPr>
          <a:xfrm>
            <a:off x="8767488" y="6532737"/>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r>
              <a:rPr lang="en-US" dirty="0" smtClean="0">
                <a:solidFill>
                  <a:srgbClr val="8C8C8C"/>
                </a:solidFill>
                <a:cs typeface="Arial" pitchFamily="34" charset="0"/>
              </a:rPr>
              <a:t>Strategic Risk Solutions | [Project Title] | [Month YYYY]</a:t>
            </a:r>
          </a:p>
        </p:txBody>
      </p:sp>
    </p:spTree>
    <p:extLst>
      <p:ext uri="{BB962C8B-B14F-4D97-AF65-F5344CB8AC3E}">
        <p14:creationId xmlns:p14="http://schemas.microsoft.com/office/powerpoint/2010/main" val="37307287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ablau@deloitte.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hyperlink" Target="http://www.deloitte.com/us/abou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5760" y="934215"/>
            <a:ext cx="4628956" cy="842400"/>
          </a:xfrm>
        </p:spPr>
        <p:txBody>
          <a:bodyPr/>
          <a:lstStyle/>
          <a:p>
            <a:r>
              <a:rPr lang="en-US" dirty="0" smtClean="0"/>
              <a:t>The New Realities of Risk</a:t>
            </a:r>
            <a:endParaRPr lang="en-US" dirty="0"/>
          </a:p>
        </p:txBody>
      </p:sp>
      <p:sp>
        <p:nvSpPr>
          <p:cNvPr id="6" name="Subtitle 5"/>
          <p:cNvSpPr>
            <a:spLocks noGrp="1"/>
          </p:cNvSpPr>
          <p:nvPr>
            <p:ph type="subTitle" idx="1"/>
          </p:nvPr>
        </p:nvSpPr>
        <p:spPr>
          <a:xfrm>
            <a:off x="365759" y="1782712"/>
            <a:ext cx="6224227" cy="1371600"/>
          </a:xfrm>
        </p:spPr>
        <p:txBody>
          <a:bodyPr/>
          <a:lstStyle/>
          <a:p>
            <a:r>
              <a:rPr lang="en-US" dirty="0" smtClean="0"/>
              <a:t>With </a:t>
            </a:r>
            <a:r>
              <a:rPr lang="en-US" dirty="0" smtClean="0"/>
              <a:t>Findings from </a:t>
            </a:r>
          </a:p>
          <a:p>
            <a:r>
              <a:rPr lang="en-US" dirty="0" smtClean="0"/>
              <a:t>Deloitte’s Global Survey of Risk Sensing</a:t>
            </a:r>
          </a:p>
          <a:p>
            <a:endParaRPr lang="en-US" dirty="0"/>
          </a:p>
          <a:p>
            <a:r>
              <a:rPr lang="en-US" dirty="0" err="1" smtClean="0"/>
              <a:t>ALRiM</a:t>
            </a:r>
            <a:r>
              <a:rPr lang="en-US" dirty="0" smtClean="0"/>
              <a:t/>
            </a:r>
            <a:br>
              <a:rPr lang="en-US" dirty="0" smtClean="0"/>
            </a:br>
            <a:r>
              <a:rPr lang="en-US" dirty="0" smtClean="0"/>
              <a:t>Luxembourg</a:t>
            </a:r>
          </a:p>
          <a:p>
            <a:r>
              <a:rPr lang="en-US" dirty="0" smtClean="0"/>
              <a:t>April 27, 2016</a:t>
            </a:r>
            <a:endParaRPr lang="en-US" dirty="0" smtClean="0"/>
          </a:p>
          <a:p>
            <a:endParaRPr lang="en-US" dirty="0" smtClean="0"/>
          </a:p>
          <a:p>
            <a:endParaRPr lang="en-US" dirty="0"/>
          </a:p>
        </p:txBody>
      </p:sp>
      <p:sp>
        <p:nvSpPr>
          <p:cNvPr id="14" name="TextBox 13"/>
          <p:cNvSpPr txBox="1"/>
          <p:nvPr/>
        </p:nvSpPr>
        <p:spPr bwMode="gray">
          <a:xfrm>
            <a:off x="365760" y="4992180"/>
            <a:ext cx="4628561" cy="1143008"/>
          </a:xfrm>
          <a:prstGeom prst="rect">
            <a:avLst/>
          </a:prstGeom>
          <a:noFill/>
        </p:spPr>
        <p:txBody>
          <a:bodyPr wrap="none" lIns="0" tIns="0" rIns="0" bIns="0" rtlCol="0">
            <a:noAutofit/>
          </a:bodyPr>
          <a:lstStyle/>
          <a:p>
            <a:r>
              <a:rPr lang="en-US" sz="1400" dirty="0" smtClean="0">
                <a:solidFill>
                  <a:prstClr val="white"/>
                </a:solidFill>
                <a:cs typeface="Arial" pitchFamily="34" charset="0"/>
              </a:rPr>
              <a:t>Andrew Blau </a:t>
            </a:r>
            <a:endParaRPr lang="en-US" sz="1400" dirty="0" smtClean="0">
              <a:solidFill>
                <a:prstClr val="white"/>
              </a:solidFill>
              <a:latin typeface="Arial" pitchFamily="34" charset="0"/>
              <a:cs typeface="Arial" pitchFamily="34" charset="0"/>
            </a:endParaRPr>
          </a:p>
          <a:p>
            <a:r>
              <a:rPr lang="en-US" sz="1400" dirty="0" smtClean="0">
                <a:solidFill>
                  <a:prstClr val="white"/>
                </a:solidFill>
                <a:cs typeface="Arial" pitchFamily="34" charset="0"/>
              </a:rPr>
              <a:t>Managing Director</a:t>
            </a:r>
          </a:p>
          <a:p>
            <a:r>
              <a:rPr lang="en-US" sz="1400" dirty="0" smtClean="0">
                <a:solidFill>
                  <a:prstClr val="white"/>
                </a:solidFill>
                <a:cs typeface="Arial" pitchFamily="34" charset="0"/>
              </a:rPr>
              <a:t>Deloitte </a:t>
            </a:r>
            <a:r>
              <a:rPr lang="en-US" sz="1400" dirty="0" smtClean="0">
                <a:solidFill>
                  <a:prstClr val="white"/>
                </a:solidFill>
                <a:cs typeface="Arial" pitchFamily="34" charset="0"/>
              </a:rPr>
              <a:t>&amp; Touche LLP</a:t>
            </a:r>
          </a:p>
          <a:p>
            <a:endParaRPr lang="en-US" sz="1400" dirty="0">
              <a:solidFill>
                <a:prstClr val="white"/>
              </a:solidFill>
              <a:cs typeface="Arial" pitchFamily="34" charset="0"/>
            </a:endParaRPr>
          </a:p>
        </p:txBody>
      </p:sp>
    </p:spTree>
    <p:extLst>
      <p:ext uri="{BB962C8B-B14F-4D97-AF65-F5344CB8AC3E}">
        <p14:creationId xmlns:p14="http://schemas.microsoft.com/office/powerpoint/2010/main" val="285814502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gray">
          <a:xfrm>
            <a:off x="658199" y="1609494"/>
            <a:ext cx="3650595" cy="4297680"/>
          </a:xfrm>
          <a:prstGeom prst="roundRect">
            <a:avLst/>
          </a:prstGeom>
          <a:noFill/>
          <a:ln w="19050" algn="ctr">
            <a:solidFill>
              <a:schemeClr val="bg1">
                <a:lumMod val="95000"/>
              </a:schemeClr>
            </a:solidFill>
            <a:miter lim="800000"/>
            <a:headEnd/>
            <a:tailEnd/>
          </a:ln>
        </p:spPr>
        <p:txBody>
          <a:bodyPr wrap="square" lIns="88653" tIns="88653" rIns="88653" bIns="88653" rtlCol="0" anchor="ctr"/>
          <a:lstStyle/>
          <a:p>
            <a:pPr algn="ctr">
              <a:lnSpc>
                <a:spcPct val="106000"/>
              </a:lnSpc>
              <a:buFont typeface="Wingdings 2" pitchFamily="18" charset="2"/>
              <a:buNone/>
            </a:pPr>
            <a:endParaRPr lang="en-US" sz="1596" b="1" dirty="0">
              <a:solidFill>
                <a:schemeClr val="bg1"/>
              </a:solidFill>
            </a:endParaRPr>
          </a:p>
        </p:txBody>
      </p:sp>
      <p:sp>
        <p:nvSpPr>
          <p:cNvPr id="22" name="Rounded Rectangle 21"/>
          <p:cNvSpPr/>
          <p:nvPr/>
        </p:nvSpPr>
        <p:spPr bwMode="gray">
          <a:xfrm>
            <a:off x="4789626" y="1609496"/>
            <a:ext cx="3647440" cy="4297680"/>
          </a:xfrm>
          <a:prstGeom prst="roundRect">
            <a:avLst/>
          </a:prstGeom>
          <a:noFill/>
          <a:ln w="19050" algn="ctr">
            <a:noFill/>
            <a:miter lim="800000"/>
            <a:headEnd/>
            <a:tailEnd/>
          </a:ln>
        </p:spPr>
        <p:txBody>
          <a:bodyPr wrap="square" lIns="88653" tIns="88653" rIns="88653" bIns="88653" rtlCol="0" anchor="ctr"/>
          <a:lstStyle/>
          <a:p>
            <a:pPr algn="ctr">
              <a:lnSpc>
                <a:spcPct val="106000"/>
              </a:lnSpc>
              <a:buFont typeface="Wingdings 2" pitchFamily="18" charset="2"/>
              <a:buNone/>
            </a:pPr>
            <a:endParaRPr lang="en-US" sz="1596" b="1" dirty="0">
              <a:solidFill>
                <a:schemeClr val="bg1"/>
              </a:solidFill>
            </a:endParaRPr>
          </a:p>
        </p:txBody>
      </p:sp>
      <p:grpSp>
        <p:nvGrpSpPr>
          <p:cNvPr id="23" name="Group 22"/>
          <p:cNvGrpSpPr/>
          <p:nvPr/>
        </p:nvGrpSpPr>
        <p:grpSpPr>
          <a:xfrm>
            <a:off x="1281980" y="1448221"/>
            <a:ext cx="1550162" cy="1115944"/>
            <a:chOff x="7431834" y="1674959"/>
            <a:chExt cx="1737631" cy="1308102"/>
          </a:xfrm>
        </p:grpSpPr>
        <p:grpSp>
          <p:nvGrpSpPr>
            <p:cNvPr id="24" name="Group 23"/>
            <p:cNvGrpSpPr/>
            <p:nvPr/>
          </p:nvGrpSpPr>
          <p:grpSpPr>
            <a:xfrm>
              <a:off x="7431834" y="1977221"/>
              <a:ext cx="1435609" cy="1005840"/>
              <a:chOff x="750223" y="1051935"/>
              <a:chExt cx="1435609" cy="1005840"/>
            </a:xfrm>
          </p:grpSpPr>
          <p:sp>
            <p:nvSpPr>
              <p:cNvPr id="26" name="Rounded Rectangle 25"/>
              <p:cNvSpPr/>
              <p:nvPr/>
            </p:nvSpPr>
            <p:spPr bwMode="gray">
              <a:xfrm>
                <a:off x="881743" y="1153885"/>
                <a:ext cx="1219200" cy="816429"/>
              </a:xfrm>
              <a:prstGeom prst="roundRect">
                <a:avLst/>
              </a:prstGeom>
              <a:solidFill>
                <a:schemeClr val="bg1"/>
              </a:solidFill>
              <a:ln w="19050" algn="ctr">
                <a:noFill/>
                <a:miter lim="800000"/>
                <a:headEnd/>
                <a:tailEnd/>
              </a:ln>
            </p:spPr>
            <p:txBody>
              <a:bodyPr wrap="square" lIns="88653" tIns="88653" rIns="88653" bIns="88653" rtlCol="0" anchor="ctr"/>
              <a:lstStyle/>
              <a:p>
                <a:pPr algn="ctr">
                  <a:lnSpc>
                    <a:spcPct val="106000"/>
                  </a:lnSpc>
                  <a:buFont typeface="Wingdings 2" pitchFamily="18" charset="2"/>
                  <a:buNone/>
                </a:pPr>
                <a:endParaRPr lang="en-US" sz="1596" b="1" dirty="0">
                  <a:solidFill>
                    <a:schemeClr val="bg1"/>
                  </a:solidFill>
                </a:endParaRPr>
              </a:p>
            </p:txBody>
          </p:sp>
          <p:sp>
            <p:nvSpPr>
              <p:cNvPr id="27" name="Freeform 98"/>
              <p:cNvSpPr>
                <a:spLocks noChangeAspect="1" noEditPoints="1"/>
              </p:cNvSpPr>
              <p:nvPr/>
            </p:nvSpPr>
            <p:spPr bwMode="auto">
              <a:xfrm>
                <a:off x="750223" y="1051935"/>
                <a:ext cx="1435609" cy="1005840"/>
              </a:xfrm>
              <a:custGeom>
                <a:avLst/>
                <a:gdLst>
                  <a:gd name="T0" fmla="*/ 0 w 148"/>
                  <a:gd name="T1" fmla="*/ 15 h 104"/>
                  <a:gd name="T2" fmla="*/ 0 w 148"/>
                  <a:gd name="T3" fmla="*/ 89 h 104"/>
                  <a:gd name="T4" fmla="*/ 15 w 148"/>
                  <a:gd name="T5" fmla="*/ 104 h 104"/>
                  <a:gd name="T6" fmla="*/ 133 w 148"/>
                  <a:gd name="T7" fmla="*/ 104 h 104"/>
                  <a:gd name="T8" fmla="*/ 148 w 148"/>
                  <a:gd name="T9" fmla="*/ 89 h 104"/>
                  <a:gd name="T10" fmla="*/ 148 w 148"/>
                  <a:gd name="T11" fmla="*/ 15 h 104"/>
                  <a:gd name="T12" fmla="*/ 133 w 148"/>
                  <a:gd name="T13" fmla="*/ 0 h 104"/>
                  <a:gd name="T14" fmla="*/ 15 w 148"/>
                  <a:gd name="T15" fmla="*/ 0 h 104"/>
                  <a:gd name="T16" fmla="*/ 0 w 148"/>
                  <a:gd name="T17" fmla="*/ 15 h 104"/>
                  <a:gd name="T18" fmla="*/ 133 w 148"/>
                  <a:gd name="T19" fmla="*/ 15 h 104"/>
                  <a:gd name="T20" fmla="*/ 133 w 148"/>
                  <a:gd name="T21" fmla="*/ 89 h 104"/>
                  <a:gd name="T22" fmla="*/ 15 w 148"/>
                  <a:gd name="T23" fmla="*/ 89 h 104"/>
                  <a:gd name="T24" fmla="*/ 15 w 148"/>
                  <a:gd name="T25" fmla="*/ 15 h 104"/>
                  <a:gd name="T26" fmla="*/ 133 w 148"/>
                  <a:gd name="T27" fmla="*/ 1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04">
                    <a:moveTo>
                      <a:pt x="0" y="15"/>
                    </a:moveTo>
                    <a:cubicBezTo>
                      <a:pt x="0" y="89"/>
                      <a:pt x="0" y="89"/>
                      <a:pt x="0" y="89"/>
                    </a:cubicBezTo>
                    <a:cubicBezTo>
                      <a:pt x="0" y="97"/>
                      <a:pt x="7" y="104"/>
                      <a:pt x="15" y="104"/>
                    </a:cubicBezTo>
                    <a:cubicBezTo>
                      <a:pt x="133" y="104"/>
                      <a:pt x="133" y="104"/>
                      <a:pt x="133" y="104"/>
                    </a:cubicBezTo>
                    <a:cubicBezTo>
                      <a:pt x="141" y="104"/>
                      <a:pt x="148" y="97"/>
                      <a:pt x="148" y="89"/>
                    </a:cubicBezTo>
                    <a:cubicBezTo>
                      <a:pt x="148" y="15"/>
                      <a:pt x="148" y="15"/>
                      <a:pt x="148" y="15"/>
                    </a:cubicBezTo>
                    <a:cubicBezTo>
                      <a:pt x="148" y="7"/>
                      <a:pt x="141" y="0"/>
                      <a:pt x="133" y="0"/>
                    </a:cubicBezTo>
                    <a:cubicBezTo>
                      <a:pt x="15" y="0"/>
                      <a:pt x="15" y="0"/>
                      <a:pt x="15" y="0"/>
                    </a:cubicBezTo>
                    <a:cubicBezTo>
                      <a:pt x="7" y="0"/>
                      <a:pt x="0" y="7"/>
                      <a:pt x="0" y="15"/>
                    </a:cubicBezTo>
                    <a:close/>
                    <a:moveTo>
                      <a:pt x="133" y="15"/>
                    </a:moveTo>
                    <a:cubicBezTo>
                      <a:pt x="133" y="89"/>
                      <a:pt x="133" y="89"/>
                      <a:pt x="133" y="89"/>
                    </a:cubicBezTo>
                    <a:cubicBezTo>
                      <a:pt x="15" y="89"/>
                      <a:pt x="15" y="89"/>
                      <a:pt x="15" y="89"/>
                    </a:cubicBezTo>
                    <a:cubicBezTo>
                      <a:pt x="15" y="15"/>
                      <a:pt x="15" y="15"/>
                      <a:pt x="15" y="15"/>
                    </a:cubicBezTo>
                    <a:lnTo>
                      <a:pt x="133" y="15"/>
                    </a:lnTo>
                    <a:close/>
                  </a:path>
                </a:pathLst>
              </a:custGeom>
              <a:solidFill>
                <a:schemeClr val="accent1"/>
              </a:solidFill>
              <a:ln>
                <a:noFill/>
              </a:ln>
            </p:spPr>
            <p:txBody>
              <a:bodyPr vert="horz" wrap="square" lIns="91186" tIns="45593" rIns="91186" bIns="45593" numCol="1" anchor="t" anchorCtr="0" compatLnSpc="1">
                <a:prstTxWarp prst="textNoShape">
                  <a:avLst/>
                </a:prstTxWarp>
              </a:bodyPr>
              <a:lstStyle/>
              <a:p>
                <a:endParaRPr lang="en-US" sz="1795" dirty="0"/>
              </a:p>
            </p:txBody>
          </p:sp>
        </p:grpSp>
        <p:sp>
          <p:nvSpPr>
            <p:cNvPr id="25" name="Freeform 141"/>
            <p:cNvSpPr>
              <a:spLocks noChangeAspect="1"/>
            </p:cNvSpPr>
            <p:nvPr/>
          </p:nvSpPr>
          <p:spPr bwMode="auto">
            <a:xfrm rot="20359001">
              <a:off x="7951786" y="1674959"/>
              <a:ext cx="1217679" cy="932688"/>
            </a:xfrm>
            <a:custGeom>
              <a:avLst/>
              <a:gdLst>
                <a:gd name="T0" fmla="*/ 79 w 132"/>
                <a:gd name="T1" fmla="*/ 65 h 101"/>
                <a:gd name="T2" fmla="*/ 79 w 132"/>
                <a:gd name="T3" fmla="*/ 97 h 101"/>
                <a:gd name="T4" fmla="*/ 132 w 132"/>
                <a:gd name="T5" fmla="*/ 48 h 101"/>
                <a:gd name="T6" fmla="*/ 79 w 132"/>
                <a:gd name="T7" fmla="*/ 0 h 101"/>
                <a:gd name="T8" fmla="*/ 79 w 132"/>
                <a:gd name="T9" fmla="*/ 29 h 101"/>
                <a:gd name="T10" fmla="*/ 0 w 132"/>
                <a:gd name="T11" fmla="*/ 101 h 101"/>
                <a:gd name="T12" fmla="*/ 79 w 132"/>
                <a:gd name="T13" fmla="*/ 65 h 101"/>
              </a:gdLst>
              <a:ahLst/>
              <a:cxnLst>
                <a:cxn ang="0">
                  <a:pos x="T0" y="T1"/>
                </a:cxn>
                <a:cxn ang="0">
                  <a:pos x="T2" y="T3"/>
                </a:cxn>
                <a:cxn ang="0">
                  <a:pos x="T4" y="T5"/>
                </a:cxn>
                <a:cxn ang="0">
                  <a:pos x="T6" y="T7"/>
                </a:cxn>
                <a:cxn ang="0">
                  <a:pos x="T8" y="T9"/>
                </a:cxn>
                <a:cxn ang="0">
                  <a:pos x="T10" y="T11"/>
                </a:cxn>
                <a:cxn ang="0">
                  <a:pos x="T12" y="T13"/>
                </a:cxn>
              </a:cxnLst>
              <a:rect l="0" t="0" r="r" b="b"/>
              <a:pathLst>
                <a:path w="132" h="101">
                  <a:moveTo>
                    <a:pt x="79" y="65"/>
                  </a:moveTo>
                  <a:cubicBezTo>
                    <a:pt x="79" y="97"/>
                    <a:pt x="79" y="97"/>
                    <a:pt x="79" y="97"/>
                  </a:cubicBezTo>
                  <a:cubicBezTo>
                    <a:pt x="132" y="48"/>
                    <a:pt x="132" y="48"/>
                    <a:pt x="132" y="48"/>
                  </a:cubicBezTo>
                  <a:cubicBezTo>
                    <a:pt x="79" y="0"/>
                    <a:pt x="79" y="0"/>
                    <a:pt x="79" y="0"/>
                  </a:cubicBezTo>
                  <a:cubicBezTo>
                    <a:pt x="79" y="29"/>
                    <a:pt x="79" y="29"/>
                    <a:pt x="79" y="29"/>
                  </a:cubicBezTo>
                  <a:cubicBezTo>
                    <a:pt x="14" y="29"/>
                    <a:pt x="0" y="101"/>
                    <a:pt x="0" y="101"/>
                  </a:cubicBezTo>
                  <a:cubicBezTo>
                    <a:pt x="18" y="68"/>
                    <a:pt x="44" y="65"/>
                    <a:pt x="79" y="65"/>
                  </a:cubicBezTo>
                  <a:close/>
                </a:path>
              </a:pathLst>
            </a:custGeom>
            <a:solidFill>
              <a:schemeClr val="accent1"/>
            </a:solidFill>
            <a:ln w="57150">
              <a:solidFill>
                <a:schemeClr val="bg1"/>
              </a:solidFill>
            </a:ln>
          </p:spPr>
          <p:txBody>
            <a:bodyPr vert="horz" wrap="square" lIns="91186" tIns="45593" rIns="91186" bIns="45593" numCol="1" anchor="t" anchorCtr="0" compatLnSpc="1">
              <a:prstTxWarp prst="textNoShape">
                <a:avLst/>
              </a:prstTxWarp>
            </a:bodyPr>
            <a:lstStyle/>
            <a:p>
              <a:endParaRPr lang="en-US" sz="1795" dirty="0"/>
            </a:p>
          </p:txBody>
        </p:sp>
      </p:grpSp>
      <p:sp>
        <p:nvSpPr>
          <p:cNvPr id="28" name="TextBox 27"/>
          <p:cNvSpPr txBox="1"/>
          <p:nvPr/>
        </p:nvSpPr>
        <p:spPr>
          <a:xfrm>
            <a:off x="5106686" y="4241139"/>
            <a:ext cx="3465811" cy="1538883"/>
          </a:xfrm>
          <a:prstGeom prst="rect">
            <a:avLst/>
          </a:prstGeom>
          <a:noFill/>
        </p:spPr>
        <p:txBody>
          <a:bodyPr wrap="square" lIns="0" tIns="0" rIns="0" bIns="0" rtlCol="0">
            <a:spAutoFit/>
          </a:bodyPr>
          <a:lstStyle/>
          <a:p>
            <a:pPr algn="ctr">
              <a:spcBef>
                <a:spcPts val="598"/>
              </a:spcBef>
              <a:buSzPct val="100000"/>
            </a:pPr>
            <a:r>
              <a:rPr lang="en-US" sz="2000" dirty="0">
                <a:solidFill>
                  <a:srgbClr val="313131"/>
                </a:solidFill>
              </a:rPr>
              <a:t>Identify</a:t>
            </a:r>
            <a:r>
              <a:rPr lang="en-US" sz="2000" dirty="0" smtClean="0">
                <a:solidFill>
                  <a:srgbClr val="FF0000"/>
                </a:solidFill>
              </a:rPr>
              <a:t> </a:t>
            </a:r>
            <a:r>
              <a:rPr lang="en-US" sz="2000" dirty="0" smtClean="0">
                <a:solidFill>
                  <a:srgbClr val="313131"/>
                </a:solidFill>
              </a:rPr>
              <a:t>emerging risks and disruptors that the organization may not have accounted for in its strategic goals and initiatives</a:t>
            </a:r>
          </a:p>
        </p:txBody>
      </p:sp>
      <p:sp>
        <p:nvSpPr>
          <p:cNvPr id="29" name="TextBox 28"/>
          <p:cNvSpPr txBox="1"/>
          <p:nvPr/>
        </p:nvSpPr>
        <p:spPr>
          <a:xfrm>
            <a:off x="382275" y="4241139"/>
            <a:ext cx="3142946" cy="1231106"/>
          </a:xfrm>
          <a:prstGeom prst="rect">
            <a:avLst/>
          </a:prstGeom>
          <a:noFill/>
        </p:spPr>
        <p:txBody>
          <a:bodyPr wrap="square" lIns="0" tIns="0" rIns="0" bIns="0" rtlCol="0">
            <a:spAutoFit/>
          </a:bodyPr>
          <a:lstStyle/>
          <a:p>
            <a:pPr algn="ctr">
              <a:spcBef>
                <a:spcPts val="598"/>
              </a:spcBef>
              <a:buSzPct val="100000"/>
            </a:pPr>
            <a:r>
              <a:rPr lang="en-US" sz="2000" dirty="0">
                <a:solidFill>
                  <a:srgbClr val="313131"/>
                </a:solidFill>
              </a:rPr>
              <a:t>Draw insights from </a:t>
            </a:r>
            <a:r>
              <a:rPr lang="en-US" sz="2000" dirty="0" smtClean="0">
                <a:solidFill>
                  <a:srgbClr val="313131"/>
                </a:solidFill>
              </a:rPr>
              <a:t>internal and third-party </a:t>
            </a:r>
            <a:r>
              <a:rPr lang="en-US" sz="2000" dirty="0">
                <a:solidFill>
                  <a:srgbClr val="313131"/>
                </a:solidFill>
              </a:rPr>
              <a:t>data about the effectiveness of strategic initiatives </a:t>
            </a:r>
            <a:endParaRPr lang="en-US" sz="2000" dirty="0" smtClean="0">
              <a:solidFill>
                <a:srgbClr val="313131"/>
              </a:solidFill>
            </a:endParaRPr>
          </a:p>
        </p:txBody>
      </p:sp>
      <p:sp>
        <p:nvSpPr>
          <p:cNvPr id="30" name="TextBox 29"/>
          <p:cNvSpPr txBox="1"/>
          <p:nvPr/>
        </p:nvSpPr>
        <p:spPr>
          <a:xfrm>
            <a:off x="5284971" y="2904460"/>
            <a:ext cx="3124691" cy="1061829"/>
          </a:xfrm>
          <a:prstGeom prst="rect">
            <a:avLst/>
          </a:prstGeom>
          <a:noFill/>
        </p:spPr>
        <p:txBody>
          <a:bodyPr wrap="square" lIns="0" tIns="0" rIns="0" bIns="0" rtlCol="0">
            <a:spAutoFit/>
          </a:bodyPr>
          <a:lstStyle/>
          <a:p>
            <a:pPr algn="ctr">
              <a:spcBef>
                <a:spcPts val="598"/>
              </a:spcBef>
              <a:buSzPct val="100000"/>
            </a:pPr>
            <a:r>
              <a:rPr lang="en-US" sz="2400" b="1" dirty="0">
                <a:solidFill>
                  <a:schemeClr val="accent3"/>
                </a:solidFill>
              </a:rPr>
              <a:t>Outside-</a:t>
            </a:r>
            <a:r>
              <a:rPr lang="en-US" sz="2400" b="1" dirty="0" smtClean="0">
                <a:solidFill>
                  <a:schemeClr val="accent3"/>
                </a:solidFill>
              </a:rPr>
              <a:t>in </a:t>
            </a:r>
          </a:p>
          <a:p>
            <a:pPr algn="ctr">
              <a:spcBef>
                <a:spcPts val="598"/>
              </a:spcBef>
              <a:buSzPct val="100000"/>
            </a:pPr>
            <a:r>
              <a:rPr lang="en-US" sz="2000" b="1" dirty="0" smtClean="0">
                <a:solidFill>
                  <a:schemeClr val="accent3"/>
                </a:solidFill>
              </a:rPr>
              <a:t>“</a:t>
            </a:r>
            <a:r>
              <a:rPr lang="en-US" sz="2000" dirty="0" smtClean="0">
                <a:solidFill>
                  <a:schemeClr val="accent3"/>
                </a:solidFill>
              </a:rPr>
              <a:t>Emerging risks &amp; disruptors”</a:t>
            </a:r>
            <a:endParaRPr lang="en-US" sz="2000" dirty="0">
              <a:solidFill>
                <a:schemeClr val="accent3"/>
              </a:solidFill>
            </a:endParaRPr>
          </a:p>
        </p:txBody>
      </p:sp>
      <p:sp>
        <p:nvSpPr>
          <p:cNvPr id="31" name="TextBox 30"/>
          <p:cNvSpPr txBox="1"/>
          <p:nvPr/>
        </p:nvSpPr>
        <p:spPr>
          <a:xfrm>
            <a:off x="250195" y="2904460"/>
            <a:ext cx="3369805" cy="1123384"/>
          </a:xfrm>
          <a:prstGeom prst="rect">
            <a:avLst/>
          </a:prstGeom>
          <a:noFill/>
        </p:spPr>
        <p:txBody>
          <a:bodyPr wrap="square" lIns="0" tIns="0" rIns="0" bIns="0" rtlCol="0">
            <a:spAutoFit/>
          </a:bodyPr>
          <a:lstStyle/>
          <a:p>
            <a:pPr algn="ctr">
              <a:spcBef>
                <a:spcPts val="598"/>
              </a:spcBef>
              <a:buSzPct val="100000"/>
            </a:pPr>
            <a:r>
              <a:rPr lang="en-US" sz="2400" b="1" dirty="0" smtClean="0">
                <a:solidFill>
                  <a:schemeClr val="accent3"/>
                </a:solidFill>
              </a:rPr>
              <a:t>Inside-out</a:t>
            </a:r>
          </a:p>
          <a:p>
            <a:pPr algn="ctr">
              <a:spcBef>
                <a:spcPts val="598"/>
              </a:spcBef>
              <a:buSzPct val="100000"/>
            </a:pPr>
            <a:r>
              <a:rPr lang="en-US" sz="2400" b="1" dirty="0" smtClean="0">
                <a:solidFill>
                  <a:schemeClr val="accent3"/>
                </a:solidFill>
              </a:rPr>
              <a:t>    </a:t>
            </a:r>
            <a:r>
              <a:rPr lang="en-US" sz="2000" b="1" dirty="0" smtClean="0">
                <a:solidFill>
                  <a:schemeClr val="accent3"/>
                </a:solidFill>
              </a:rPr>
              <a:t>“</a:t>
            </a:r>
            <a:r>
              <a:rPr lang="en-US" sz="2000" dirty="0" smtClean="0">
                <a:solidFill>
                  <a:schemeClr val="accent3"/>
                </a:solidFill>
              </a:rPr>
              <a:t>Effectiveness of </a:t>
            </a:r>
            <a:br>
              <a:rPr lang="en-US" sz="2000" dirty="0" smtClean="0">
                <a:solidFill>
                  <a:schemeClr val="accent3"/>
                </a:solidFill>
              </a:rPr>
            </a:br>
            <a:r>
              <a:rPr lang="en-US" sz="2000" dirty="0" smtClean="0">
                <a:solidFill>
                  <a:schemeClr val="accent3"/>
                </a:solidFill>
              </a:rPr>
              <a:t>strategic initiatives”</a:t>
            </a:r>
            <a:endParaRPr lang="en-US" sz="2000" dirty="0">
              <a:solidFill>
                <a:schemeClr val="accent3"/>
              </a:solidFill>
            </a:endParaRPr>
          </a:p>
        </p:txBody>
      </p:sp>
      <p:grpSp>
        <p:nvGrpSpPr>
          <p:cNvPr id="32" name="Group 31"/>
          <p:cNvGrpSpPr/>
          <p:nvPr/>
        </p:nvGrpSpPr>
        <p:grpSpPr>
          <a:xfrm>
            <a:off x="5838265" y="1469933"/>
            <a:ext cx="1550162" cy="1094232"/>
            <a:chOff x="2595396" y="1158580"/>
            <a:chExt cx="1696781" cy="1245736"/>
          </a:xfrm>
        </p:grpSpPr>
        <p:grpSp>
          <p:nvGrpSpPr>
            <p:cNvPr id="33" name="Group 32"/>
            <p:cNvGrpSpPr/>
            <p:nvPr/>
          </p:nvGrpSpPr>
          <p:grpSpPr>
            <a:xfrm>
              <a:off x="2856568" y="1398476"/>
              <a:ext cx="1435609" cy="1005840"/>
              <a:chOff x="750223" y="1051935"/>
              <a:chExt cx="1435609" cy="1005840"/>
            </a:xfrm>
          </p:grpSpPr>
          <p:sp>
            <p:nvSpPr>
              <p:cNvPr id="35" name="Rounded Rectangle 34"/>
              <p:cNvSpPr/>
              <p:nvPr/>
            </p:nvSpPr>
            <p:spPr bwMode="gray">
              <a:xfrm>
                <a:off x="881743" y="1153885"/>
                <a:ext cx="1219200" cy="816429"/>
              </a:xfrm>
              <a:prstGeom prst="roundRect">
                <a:avLst/>
              </a:prstGeom>
              <a:solidFill>
                <a:schemeClr val="bg1"/>
              </a:solidFill>
              <a:ln w="19050" algn="ctr">
                <a:noFill/>
                <a:miter lim="800000"/>
                <a:headEnd/>
                <a:tailEnd/>
              </a:ln>
            </p:spPr>
            <p:txBody>
              <a:bodyPr wrap="square" lIns="88653" tIns="88653" rIns="88653" bIns="88653" rtlCol="0" anchor="ctr"/>
              <a:lstStyle/>
              <a:p>
                <a:pPr algn="ctr">
                  <a:lnSpc>
                    <a:spcPct val="106000"/>
                  </a:lnSpc>
                  <a:buFont typeface="Wingdings 2" pitchFamily="18" charset="2"/>
                  <a:buNone/>
                </a:pPr>
                <a:endParaRPr lang="en-US" sz="1596" b="1" dirty="0">
                  <a:solidFill>
                    <a:schemeClr val="bg1"/>
                  </a:solidFill>
                </a:endParaRPr>
              </a:p>
            </p:txBody>
          </p:sp>
          <p:sp>
            <p:nvSpPr>
              <p:cNvPr id="36" name="Freeform 98"/>
              <p:cNvSpPr>
                <a:spLocks noChangeAspect="1" noEditPoints="1"/>
              </p:cNvSpPr>
              <p:nvPr/>
            </p:nvSpPr>
            <p:spPr bwMode="auto">
              <a:xfrm>
                <a:off x="750223" y="1051935"/>
                <a:ext cx="1435609" cy="1005840"/>
              </a:xfrm>
              <a:custGeom>
                <a:avLst/>
                <a:gdLst>
                  <a:gd name="T0" fmla="*/ 0 w 148"/>
                  <a:gd name="T1" fmla="*/ 15 h 104"/>
                  <a:gd name="T2" fmla="*/ 0 w 148"/>
                  <a:gd name="T3" fmla="*/ 89 h 104"/>
                  <a:gd name="T4" fmla="*/ 15 w 148"/>
                  <a:gd name="T5" fmla="*/ 104 h 104"/>
                  <a:gd name="T6" fmla="*/ 133 w 148"/>
                  <a:gd name="T7" fmla="*/ 104 h 104"/>
                  <a:gd name="T8" fmla="*/ 148 w 148"/>
                  <a:gd name="T9" fmla="*/ 89 h 104"/>
                  <a:gd name="T10" fmla="*/ 148 w 148"/>
                  <a:gd name="T11" fmla="*/ 15 h 104"/>
                  <a:gd name="T12" fmla="*/ 133 w 148"/>
                  <a:gd name="T13" fmla="*/ 0 h 104"/>
                  <a:gd name="T14" fmla="*/ 15 w 148"/>
                  <a:gd name="T15" fmla="*/ 0 h 104"/>
                  <a:gd name="T16" fmla="*/ 0 w 148"/>
                  <a:gd name="T17" fmla="*/ 15 h 104"/>
                  <a:gd name="T18" fmla="*/ 133 w 148"/>
                  <a:gd name="T19" fmla="*/ 15 h 104"/>
                  <a:gd name="T20" fmla="*/ 133 w 148"/>
                  <a:gd name="T21" fmla="*/ 89 h 104"/>
                  <a:gd name="T22" fmla="*/ 15 w 148"/>
                  <a:gd name="T23" fmla="*/ 89 h 104"/>
                  <a:gd name="T24" fmla="*/ 15 w 148"/>
                  <a:gd name="T25" fmla="*/ 15 h 104"/>
                  <a:gd name="T26" fmla="*/ 133 w 148"/>
                  <a:gd name="T27" fmla="*/ 1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04">
                    <a:moveTo>
                      <a:pt x="0" y="15"/>
                    </a:moveTo>
                    <a:cubicBezTo>
                      <a:pt x="0" y="89"/>
                      <a:pt x="0" y="89"/>
                      <a:pt x="0" y="89"/>
                    </a:cubicBezTo>
                    <a:cubicBezTo>
                      <a:pt x="0" y="97"/>
                      <a:pt x="7" y="104"/>
                      <a:pt x="15" y="104"/>
                    </a:cubicBezTo>
                    <a:cubicBezTo>
                      <a:pt x="133" y="104"/>
                      <a:pt x="133" y="104"/>
                      <a:pt x="133" y="104"/>
                    </a:cubicBezTo>
                    <a:cubicBezTo>
                      <a:pt x="141" y="104"/>
                      <a:pt x="148" y="97"/>
                      <a:pt x="148" y="89"/>
                    </a:cubicBezTo>
                    <a:cubicBezTo>
                      <a:pt x="148" y="15"/>
                      <a:pt x="148" y="15"/>
                      <a:pt x="148" y="15"/>
                    </a:cubicBezTo>
                    <a:cubicBezTo>
                      <a:pt x="148" y="7"/>
                      <a:pt x="141" y="0"/>
                      <a:pt x="133" y="0"/>
                    </a:cubicBezTo>
                    <a:cubicBezTo>
                      <a:pt x="15" y="0"/>
                      <a:pt x="15" y="0"/>
                      <a:pt x="15" y="0"/>
                    </a:cubicBezTo>
                    <a:cubicBezTo>
                      <a:pt x="7" y="0"/>
                      <a:pt x="0" y="7"/>
                      <a:pt x="0" y="15"/>
                    </a:cubicBezTo>
                    <a:close/>
                    <a:moveTo>
                      <a:pt x="133" y="15"/>
                    </a:moveTo>
                    <a:cubicBezTo>
                      <a:pt x="133" y="89"/>
                      <a:pt x="133" y="89"/>
                      <a:pt x="133" y="89"/>
                    </a:cubicBezTo>
                    <a:cubicBezTo>
                      <a:pt x="15" y="89"/>
                      <a:pt x="15" y="89"/>
                      <a:pt x="15" y="89"/>
                    </a:cubicBezTo>
                    <a:cubicBezTo>
                      <a:pt x="15" y="15"/>
                      <a:pt x="15" y="15"/>
                      <a:pt x="15" y="15"/>
                    </a:cubicBezTo>
                    <a:lnTo>
                      <a:pt x="133" y="15"/>
                    </a:lnTo>
                    <a:close/>
                  </a:path>
                </a:pathLst>
              </a:custGeom>
              <a:solidFill>
                <a:schemeClr val="accent1"/>
              </a:solidFill>
              <a:ln>
                <a:noFill/>
              </a:ln>
            </p:spPr>
            <p:txBody>
              <a:bodyPr vert="horz" wrap="square" lIns="91186" tIns="45593" rIns="91186" bIns="45593" numCol="1" anchor="t" anchorCtr="0" compatLnSpc="1">
                <a:prstTxWarp prst="textNoShape">
                  <a:avLst/>
                </a:prstTxWarp>
              </a:bodyPr>
              <a:lstStyle/>
              <a:p>
                <a:endParaRPr lang="en-US" sz="1795" dirty="0"/>
              </a:p>
            </p:txBody>
          </p:sp>
        </p:grpSp>
        <p:sp>
          <p:nvSpPr>
            <p:cNvPr id="34" name="Freeform 141"/>
            <p:cNvSpPr>
              <a:spLocks noChangeAspect="1"/>
            </p:cNvSpPr>
            <p:nvPr/>
          </p:nvSpPr>
          <p:spPr bwMode="auto">
            <a:xfrm rot="2261232">
              <a:off x="2595396" y="1158580"/>
              <a:ext cx="1217679" cy="932688"/>
            </a:xfrm>
            <a:custGeom>
              <a:avLst/>
              <a:gdLst>
                <a:gd name="T0" fmla="*/ 79 w 132"/>
                <a:gd name="T1" fmla="*/ 65 h 101"/>
                <a:gd name="T2" fmla="*/ 79 w 132"/>
                <a:gd name="T3" fmla="*/ 97 h 101"/>
                <a:gd name="T4" fmla="*/ 132 w 132"/>
                <a:gd name="T5" fmla="*/ 48 h 101"/>
                <a:gd name="T6" fmla="*/ 79 w 132"/>
                <a:gd name="T7" fmla="*/ 0 h 101"/>
                <a:gd name="T8" fmla="*/ 79 w 132"/>
                <a:gd name="T9" fmla="*/ 29 h 101"/>
                <a:gd name="T10" fmla="*/ 0 w 132"/>
                <a:gd name="T11" fmla="*/ 101 h 101"/>
                <a:gd name="T12" fmla="*/ 79 w 132"/>
                <a:gd name="T13" fmla="*/ 65 h 101"/>
              </a:gdLst>
              <a:ahLst/>
              <a:cxnLst>
                <a:cxn ang="0">
                  <a:pos x="T0" y="T1"/>
                </a:cxn>
                <a:cxn ang="0">
                  <a:pos x="T2" y="T3"/>
                </a:cxn>
                <a:cxn ang="0">
                  <a:pos x="T4" y="T5"/>
                </a:cxn>
                <a:cxn ang="0">
                  <a:pos x="T6" y="T7"/>
                </a:cxn>
                <a:cxn ang="0">
                  <a:pos x="T8" y="T9"/>
                </a:cxn>
                <a:cxn ang="0">
                  <a:pos x="T10" y="T11"/>
                </a:cxn>
                <a:cxn ang="0">
                  <a:pos x="T12" y="T13"/>
                </a:cxn>
              </a:cxnLst>
              <a:rect l="0" t="0" r="r" b="b"/>
              <a:pathLst>
                <a:path w="132" h="101">
                  <a:moveTo>
                    <a:pt x="79" y="65"/>
                  </a:moveTo>
                  <a:cubicBezTo>
                    <a:pt x="79" y="97"/>
                    <a:pt x="79" y="97"/>
                    <a:pt x="79" y="97"/>
                  </a:cubicBezTo>
                  <a:cubicBezTo>
                    <a:pt x="132" y="48"/>
                    <a:pt x="132" y="48"/>
                    <a:pt x="132" y="48"/>
                  </a:cubicBezTo>
                  <a:cubicBezTo>
                    <a:pt x="79" y="0"/>
                    <a:pt x="79" y="0"/>
                    <a:pt x="79" y="0"/>
                  </a:cubicBezTo>
                  <a:cubicBezTo>
                    <a:pt x="79" y="29"/>
                    <a:pt x="79" y="29"/>
                    <a:pt x="79" y="29"/>
                  </a:cubicBezTo>
                  <a:cubicBezTo>
                    <a:pt x="14" y="29"/>
                    <a:pt x="0" y="101"/>
                    <a:pt x="0" y="101"/>
                  </a:cubicBezTo>
                  <a:cubicBezTo>
                    <a:pt x="18" y="68"/>
                    <a:pt x="44" y="65"/>
                    <a:pt x="79" y="65"/>
                  </a:cubicBezTo>
                  <a:close/>
                </a:path>
              </a:pathLst>
            </a:custGeom>
            <a:solidFill>
              <a:schemeClr val="accent1"/>
            </a:solidFill>
            <a:ln w="57150">
              <a:solidFill>
                <a:schemeClr val="bg1"/>
              </a:solidFill>
            </a:ln>
          </p:spPr>
          <p:txBody>
            <a:bodyPr vert="horz" wrap="square" lIns="91186" tIns="45593" rIns="91186" bIns="45593" numCol="1" anchor="t" anchorCtr="0" compatLnSpc="1">
              <a:prstTxWarp prst="textNoShape">
                <a:avLst/>
              </a:prstTxWarp>
            </a:bodyPr>
            <a:lstStyle/>
            <a:p>
              <a:endParaRPr lang="en-US" sz="1795" dirty="0"/>
            </a:p>
          </p:txBody>
        </p:sp>
      </p:grpSp>
      <p:sp>
        <p:nvSpPr>
          <p:cNvPr id="37" name="Plus 36"/>
          <p:cNvSpPr/>
          <p:nvPr/>
        </p:nvSpPr>
        <p:spPr bwMode="gray">
          <a:xfrm>
            <a:off x="4186149" y="3122153"/>
            <a:ext cx="548640" cy="548640"/>
          </a:xfrm>
          <a:prstGeom prst="mathPlus">
            <a:avLst/>
          </a:prstGeom>
          <a:solidFill>
            <a:schemeClr val="accent5"/>
          </a:solidFill>
          <a:ln w="19050" algn="ctr">
            <a:noFill/>
            <a:miter lim="800000"/>
            <a:headEnd/>
            <a:tailEnd/>
          </a:ln>
        </p:spPr>
        <p:txBody>
          <a:bodyPr wrap="square" lIns="88653" tIns="88653" rIns="88653" bIns="88653" rtlCol="0" anchor="ctr"/>
          <a:lstStyle/>
          <a:p>
            <a:pPr algn="ctr">
              <a:lnSpc>
                <a:spcPct val="106000"/>
              </a:lnSpc>
              <a:buFont typeface="Wingdings 2" pitchFamily="18" charset="2"/>
              <a:buNone/>
            </a:pPr>
            <a:endParaRPr lang="en-US" sz="1596" b="1" dirty="0">
              <a:solidFill>
                <a:schemeClr val="bg1"/>
              </a:solidFill>
            </a:endParaRPr>
          </a:p>
        </p:txBody>
      </p:sp>
      <p:sp>
        <p:nvSpPr>
          <p:cNvPr id="41" name="Oval 40"/>
          <p:cNvSpPr/>
          <p:nvPr/>
        </p:nvSpPr>
        <p:spPr bwMode="gray">
          <a:xfrm>
            <a:off x="8034056" y="270811"/>
            <a:ext cx="915802" cy="915802"/>
          </a:xfrm>
          <a:prstGeom prst="ellipse">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2" name="Freeform 66"/>
          <p:cNvSpPr>
            <a:spLocks noChangeAspect="1" noEditPoints="1"/>
          </p:cNvSpPr>
          <p:nvPr/>
        </p:nvSpPr>
        <p:spPr bwMode="auto">
          <a:xfrm>
            <a:off x="8255794" y="516205"/>
            <a:ext cx="540770" cy="425013"/>
          </a:xfrm>
          <a:custGeom>
            <a:avLst/>
            <a:gdLst>
              <a:gd name="T0" fmla="*/ 110 w 147"/>
              <a:gd name="T1" fmla="*/ 100 h 115"/>
              <a:gd name="T2" fmla="*/ 14 w 147"/>
              <a:gd name="T3" fmla="*/ 100 h 115"/>
              <a:gd name="T4" fmla="*/ 14 w 147"/>
              <a:gd name="T5" fmla="*/ 34 h 115"/>
              <a:gd name="T6" fmla="*/ 34 w 147"/>
              <a:gd name="T7" fmla="*/ 34 h 115"/>
              <a:gd name="T8" fmla="*/ 50 w 147"/>
              <a:gd name="T9" fmla="*/ 19 h 115"/>
              <a:gd name="T10" fmla="*/ 7 w 147"/>
              <a:gd name="T11" fmla="*/ 19 h 115"/>
              <a:gd name="T12" fmla="*/ 0 w 147"/>
              <a:gd name="T13" fmla="*/ 26 h 115"/>
              <a:gd name="T14" fmla="*/ 0 w 147"/>
              <a:gd name="T15" fmla="*/ 107 h 115"/>
              <a:gd name="T16" fmla="*/ 7 w 147"/>
              <a:gd name="T17" fmla="*/ 115 h 115"/>
              <a:gd name="T18" fmla="*/ 118 w 147"/>
              <a:gd name="T19" fmla="*/ 115 h 115"/>
              <a:gd name="T20" fmla="*/ 125 w 147"/>
              <a:gd name="T21" fmla="*/ 107 h 115"/>
              <a:gd name="T22" fmla="*/ 125 w 147"/>
              <a:gd name="T23" fmla="*/ 80 h 115"/>
              <a:gd name="T24" fmla="*/ 110 w 147"/>
              <a:gd name="T25" fmla="*/ 92 h 115"/>
              <a:gd name="T26" fmla="*/ 110 w 147"/>
              <a:gd name="T27" fmla="*/ 100 h 115"/>
              <a:gd name="T28" fmla="*/ 98 w 147"/>
              <a:gd name="T29" fmla="*/ 49 h 115"/>
              <a:gd name="T30" fmla="*/ 98 w 147"/>
              <a:gd name="T31" fmla="*/ 75 h 115"/>
              <a:gd name="T32" fmla="*/ 147 w 147"/>
              <a:gd name="T33" fmla="*/ 37 h 115"/>
              <a:gd name="T34" fmla="*/ 98 w 147"/>
              <a:gd name="T35" fmla="*/ 0 h 115"/>
              <a:gd name="T36" fmla="*/ 98 w 147"/>
              <a:gd name="T37" fmla="*/ 23 h 115"/>
              <a:gd name="T38" fmla="*/ 39 w 147"/>
              <a:gd name="T39" fmla="*/ 82 h 115"/>
              <a:gd name="T40" fmla="*/ 98 w 147"/>
              <a:gd name="T41" fmla="*/ 4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15">
                <a:moveTo>
                  <a:pt x="110" y="100"/>
                </a:moveTo>
                <a:cubicBezTo>
                  <a:pt x="14" y="100"/>
                  <a:pt x="14" y="100"/>
                  <a:pt x="14" y="100"/>
                </a:cubicBezTo>
                <a:cubicBezTo>
                  <a:pt x="14" y="34"/>
                  <a:pt x="14" y="34"/>
                  <a:pt x="14" y="34"/>
                </a:cubicBezTo>
                <a:cubicBezTo>
                  <a:pt x="34" y="34"/>
                  <a:pt x="34" y="34"/>
                  <a:pt x="34" y="34"/>
                </a:cubicBezTo>
                <a:cubicBezTo>
                  <a:pt x="34" y="34"/>
                  <a:pt x="39" y="27"/>
                  <a:pt x="50" y="19"/>
                </a:cubicBezTo>
                <a:cubicBezTo>
                  <a:pt x="7" y="19"/>
                  <a:pt x="7" y="19"/>
                  <a:pt x="7" y="19"/>
                </a:cubicBezTo>
                <a:cubicBezTo>
                  <a:pt x="3" y="19"/>
                  <a:pt x="0" y="22"/>
                  <a:pt x="0" y="26"/>
                </a:cubicBezTo>
                <a:cubicBezTo>
                  <a:pt x="0" y="107"/>
                  <a:pt x="0" y="107"/>
                  <a:pt x="0" y="107"/>
                </a:cubicBezTo>
                <a:cubicBezTo>
                  <a:pt x="0" y="112"/>
                  <a:pt x="3" y="115"/>
                  <a:pt x="7" y="115"/>
                </a:cubicBezTo>
                <a:cubicBezTo>
                  <a:pt x="118" y="115"/>
                  <a:pt x="118" y="115"/>
                  <a:pt x="118" y="115"/>
                </a:cubicBezTo>
                <a:cubicBezTo>
                  <a:pt x="122" y="115"/>
                  <a:pt x="125" y="112"/>
                  <a:pt x="125" y="107"/>
                </a:cubicBezTo>
                <a:cubicBezTo>
                  <a:pt x="125" y="80"/>
                  <a:pt x="125" y="80"/>
                  <a:pt x="125" y="80"/>
                </a:cubicBezTo>
                <a:cubicBezTo>
                  <a:pt x="110" y="92"/>
                  <a:pt x="110" y="92"/>
                  <a:pt x="110" y="92"/>
                </a:cubicBezTo>
                <a:lnTo>
                  <a:pt x="110" y="100"/>
                </a:lnTo>
                <a:close/>
                <a:moveTo>
                  <a:pt x="98" y="49"/>
                </a:moveTo>
                <a:cubicBezTo>
                  <a:pt x="98" y="75"/>
                  <a:pt x="98" y="75"/>
                  <a:pt x="98" y="75"/>
                </a:cubicBezTo>
                <a:cubicBezTo>
                  <a:pt x="147" y="37"/>
                  <a:pt x="147" y="37"/>
                  <a:pt x="147" y="37"/>
                </a:cubicBezTo>
                <a:cubicBezTo>
                  <a:pt x="98" y="0"/>
                  <a:pt x="98" y="0"/>
                  <a:pt x="98" y="0"/>
                </a:cubicBezTo>
                <a:cubicBezTo>
                  <a:pt x="98" y="23"/>
                  <a:pt x="98" y="23"/>
                  <a:pt x="98" y="23"/>
                </a:cubicBezTo>
                <a:cubicBezTo>
                  <a:pt x="39" y="23"/>
                  <a:pt x="39" y="82"/>
                  <a:pt x="39" y="82"/>
                </a:cubicBezTo>
                <a:cubicBezTo>
                  <a:pt x="56" y="54"/>
                  <a:pt x="66" y="49"/>
                  <a:pt x="98"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Title 9"/>
          <p:cNvSpPr>
            <a:spLocks noGrp="1"/>
          </p:cNvSpPr>
          <p:nvPr>
            <p:ph type="title"/>
          </p:nvPr>
        </p:nvSpPr>
        <p:spPr>
          <a:xfrm>
            <a:off x="370113" y="394363"/>
            <a:ext cx="7180614" cy="492443"/>
          </a:xfrm>
        </p:spPr>
        <p:txBody>
          <a:bodyPr/>
          <a:lstStyle/>
          <a:p>
            <a:r>
              <a:rPr lang="en-US" dirty="0" smtClean="0"/>
              <a:t>Better together: A fuller picture</a:t>
            </a:r>
            <a:endParaRPr lang="en-US" dirty="0"/>
          </a:p>
        </p:txBody>
      </p:sp>
    </p:spTree>
    <p:extLst>
      <p:ext uri="{BB962C8B-B14F-4D97-AF65-F5344CB8AC3E}">
        <p14:creationId xmlns:p14="http://schemas.microsoft.com/office/powerpoint/2010/main" val="21148994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Building a more effective risk sensing program</a:t>
            </a:r>
            <a:endParaRPr lang="en-US" dirty="0"/>
          </a:p>
        </p:txBody>
      </p:sp>
      <p:sp>
        <p:nvSpPr>
          <p:cNvPr id="2" name="Title 1"/>
          <p:cNvSpPr>
            <a:spLocks noGrp="1"/>
          </p:cNvSpPr>
          <p:nvPr>
            <p:ph type="title"/>
          </p:nvPr>
        </p:nvSpPr>
        <p:spPr/>
        <p:txBody>
          <a:bodyPr/>
          <a:lstStyle/>
          <a:p>
            <a:r>
              <a:rPr lang="en-US" dirty="0" smtClean="0"/>
              <a:t>Moving forward</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2472185980"/>
              </p:ext>
            </p:extLst>
          </p:nvPr>
        </p:nvGraphicFramePr>
        <p:xfrm>
          <a:off x="363538" y="2046452"/>
          <a:ext cx="8128612" cy="1330960"/>
        </p:xfrm>
        <a:graphic>
          <a:graphicData uri="http://schemas.openxmlformats.org/drawingml/2006/table">
            <a:tbl>
              <a:tblPr firstRow="1" bandRow="1">
                <a:tableStyleId>{5C22544A-7EE6-4342-B048-85BDC9FD1C3A}</a:tableStyleId>
              </a:tblPr>
              <a:tblGrid>
                <a:gridCol w="823578"/>
                <a:gridCol w="6860382"/>
                <a:gridCol w="444652"/>
              </a:tblGrid>
              <a:tr h="370840">
                <a:tc>
                  <a:txBody>
                    <a:bodyPr/>
                    <a:lstStyle/>
                    <a:p>
                      <a:pPr marL="0" marR="0" indent="0" algn="l" defTabSz="914400" rtl="0" eaLnBrk="1" fontAlgn="auto" latinLnBrk="0" hangingPunct="1">
                        <a:lnSpc>
                          <a:spcPct val="100000"/>
                        </a:lnSpc>
                        <a:spcBef>
                          <a:spcPts val="120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1800"/>
                        </a:spcBef>
                        <a:spcAft>
                          <a:spcPts val="600"/>
                        </a:spcAft>
                        <a:buClrTx/>
                        <a:buSzTx/>
                        <a:buFontTx/>
                        <a:buNone/>
                        <a:tabLst/>
                        <a:defRPr/>
                      </a:pPr>
                      <a:r>
                        <a:rPr lang="en-US" sz="1100" b="1" i="0" u="none" strike="noStrike" kern="1200" baseline="30000" dirty="0" smtClean="0">
                          <a:solidFill>
                            <a:schemeClr val="lt1"/>
                          </a:solidFill>
                          <a:latin typeface="+mn-lt"/>
                          <a:ea typeface="+mn-ea"/>
                          <a:cs typeface="+mn-cs"/>
                        </a:rPr>
                        <a:t/>
                      </a:r>
                      <a:br>
                        <a:rPr lang="en-US" sz="1100" b="1" i="0" u="none" strike="noStrike" kern="1200" baseline="30000" dirty="0" smtClean="0">
                          <a:solidFill>
                            <a:schemeClr val="lt1"/>
                          </a:solidFill>
                          <a:latin typeface="+mn-lt"/>
                          <a:ea typeface="+mn-ea"/>
                          <a:cs typeface="+mn-cs"/>
                        </a:rPr>
                      </a:br>
                      <a:r>
                        <a:rPr lang="en-US" sz="2800" b="1" i="0" u="none" strike="noStrike" kern="1200" baseline="30000" dirty="0" smtClean="0">
                          <a:solidFill>
                            <a:schemeClr val="lt1"/>
                          </a:solidFill>
                          <a:latin typeface="+mn-lt"/>
                          <a:ea typeface="+mn-ea"/>
                          <a:cs typeface="+mn-cs"/>
                        </a:rPr>
                        <a:t>Identify the strategic risks to be monitored and the scope of the effort</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120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L="0" marR="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gridSpan="2">
                  <a:txBody>
                    <a:bodyPr/>
                    <a:lstStyle/>
                    <a:p>
                      <a:pPr marL="111125" indent="-111125" rtl="0">
                        <a:spcBef>
                          <a:spcPts val="1200"/>
                        </a:spcBef>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111125" indent="-111125" rtl="0">
                        <a:spcBef>
                          <a:spcPts val="1200"/>
                        </a:spcBef>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Rectangle 17"/>
          <p:cNvSpPr/>
          <p:nvPr/>
        </p:nvSpPr>
        <p:spPr>
          <a:xfrm>
            <a:off x="379256" y="2120617"/>
            <a:ext cx="506187" cy="646331"/>
          </a:xfrm>
          <a:prstGeom prst="rect">
            <a:avLst/>
          </a:prstGeom>
        </p:spPr>
        <p:txBody>
          <a:bodyPr wrap="square">
            <a:spAutoFit/>
          </a:bodyPr>
          <a:lstStyle/>
          <a:p>
            <a:pPr algn="ctr"/>
            <a:r>
              <a:rPr lang="en-US" sz="3600" dirty="0" smtClean="0">
                <a:solidFill>
                  <a:schemeClr val="accent2"/>
                </a:solidFill>
              </a:rPr>
              <a:t>1</a:t>
            </a:r>
            <a:endParaRPr lang="en-US" sz="3600" dirty="0">
              <a:solidFill>
                <a:schemeClr val="accent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118815087"/>
              </p:ext>
            </p:extLst>
          </p:nvPr>
        </p:nvGraphicFramePr>
        <p:xfrm>
          <a:off x="367081" y="2958623"/>
          <a:ext cx="8125070" cy="1407160"/>
        </p:xfrm>
        <a:graphic>
          <a:graphicData uri="http://schemas.openxmlformats.org/drawingml/2006/table">
            <a:tbl>
              <a:tblPr firstRow="1" bandRow="1">
                <a:tableStyleId>{5C22544A-7EE6-4342-B048-85BDC9FD1C3A}</a:tableStyleId>
              </a:tblPr>
              <a:tblGrid>
                <a:gridCol w="804346"/>
                <a:gridCol w="6876266"/>
                <a:gridCol w="444458"/>
              </a:tblGrid>
              <a:tr h="37084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100" b="1" i="0" u="none" strike="noStrike" kern="1200" baseline="30000" dirty="0" smtClean="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sz="2800" b="1" i="0" u="none" strike="noStrike" kern="1200" baseline="30000" dirty="0" smtClean="0">
                          <a:solidFill>
                            <a:schemeClr val="lt1"/>
                          </a:solidFill>
                          <a:latin typeface="+mn-lt"/>
                          <a:ea typeface="+mn-ea"/>
                          <a:cs typeface="+mn-cs"/>
                        </a:rPr>
                        <a:t>Define the elements required to enable strategic risk monitoring</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L="0" marR="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gridSpan="2">
                  <a:txBody>
                    <a:bodyPr/>
                    <a:lstStyle/>
                    <a:p>
                      <a:pPr marL="111125" indent="-111125" rtl="0">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111125" indent="-111125" rtl="0">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366036" y="3108734"/>
            <a:ext cx="506187" cy="646331"/>
          </a:xfrm>
          <a:prstGeom prst="rect">
            <a:avLst/>
          </a:prstGeom>
        </p:spPr>
        <p:txBody>
          <a:bodyPr wrap="square">
            <a:spAutoFit/>
          </a:bodyPr>
          <a:lstStyle/>
          <a:p>
            <a:pPr algn="ctr"/>
            <a:r>
              <a:rPr lang="en-US" sz="3600" dirty="0" smtClean="0">
                <a:solidFill>
                  <a:schemeClr val="accent3"/>
                </a:solidFill>
              </a:rPr>
              <a:t>2</a:t>
            </a:r>
            <a:endParaRPr lang="en-US" sz="3600" dirty="0">
              <a:solidFill>
                <a:schemeClr val="accent3"/>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826708458"/>
              </p:ext>
            </p:extLst>
          </p:nvPr>
        </p:nvGraphicFramePr>
        <p:xfrm>
          <a:off x="369888" y="3931077"/>
          <a:ext cx="8122262" cy="1330960"/>
        </p:xfrm>
        <a:graphic>
          <a:graphicData uri="http://schemas.openxmlformats.org/drawingml/2006/table">
            <a:tbl>
              <a:tblPr firstRow="1" bandRow="1">
                <a:tableStyleId>{5C22544A-7EE6-4342-B048-85BDC9FD1C3A}</a:tableStyleId>
              </a:tblPr>
              <a:tblGrid>
                <a:gridCol w="793641"/>
                <a:gridCol w="6870094"/>
                <a:gridCol w="458527"/>
              </a:tblGrid>
              <a:tr h="37084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100" b="1" i="0" u="none" strike="noStrike" kern="1200" baseline="30000" dirty="0" smtClean="0">
                          <a:solidFill>
                            <a:schemeClr val="lt1"/>
                          </a:solidFill>
                          <a:latin typeface="+mn-lt"/>
                          <a:ea typeface="+mn-ea"/>
                          <a:cs typeface="+mn-cs"/>
                        </a:rPr>
                        <a:t/>
                      </a:r>
                      <a:br>
                        <a:rPr lang="en-US" sz="1100" b="1" i="0" u="none" strike="noStrike" kern="1200" baseline="30000" dirty="0" smtClean="0">
                          <a:solidFill>
                            <a:schemeClr val="lt1"/>
                          </a:solidFill>
                          <a:latin typeface="+mn-lt"/>
                          <a:ea typeface="+mn-ea"/>
                          <a:cs typeface="+mn-cs"/>
                        </a:rPr>
                      </a:br>
                      <a:r>
                        <a:rPr lang="en-US" sz="2800" b="1" i="0" u="none" strike="noStrike" kern="1200" baseline="30000" dirty="0" smtClean="0">
                          <a:solidFill>
                            <a:schemeClr val="lt1"/>
                          </a:solidFill>
                          <a:latin typeface="+mn-lt"/>
                          <a:ea typeface="+mn-ea"/>
                          <a:cs typeface="+mn-cs"/>
                        </a:rPr>
                        <a:t>Configure the platform to enable scanning, analyzing, and tracking of strategic risks</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L="0" marR="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gridSpan="2">
                  <a:txBody>
                    <a:bodyPr/>
                    <a:lstStyle/>
                    <a:p>
                      <a:pPr marL="111125" indent="-111125" rtl="0">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111125" indent="-111125" rtl="0">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2" name="Rectangle 21"/>
          <p:cNvSpPr/>
          <p:nvPr/>
        </p:nvSpPr>
        <p:spPr>
          <a:xfrm>
            <a:off x="342172" y="4017938"/>
            <a:ext cx="506187" cy="646331"/>
          </a:xfrm>
          <a:prstGeom prst="rect">
            <a:avLst/>
          </a:prstGeom>
        </p:spPr>
        <p:txBody>
          <a:bodyPr wrap="square">
            <a:spAutoFit/>
          </a:bodyPr>
          <a:lstStyle/>
          <a:p>
            <a:pPr algn="ctr"/>
            <a:r>
              <a:rPr lang="en-US" sz="3600" dirty="0" smtClean="0">
                <a:solidFill>
                  <a:schemeClr val="accent4"/>
                </a:solidFill>
              </a:rPr>
              <a:t>3</a:t>
            </a:r>
            <a:endParaRPr lang="en-US" sz="3600" dirty="0">
              <a:solidFill>
                <a:schemeClr val="accent4"/>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420424897"/>
              </p:ext>
            </p:extLst>
          </p:nvPr>
        </p:nvGraphicFramePr>
        <p:xfrm>
          <a:off x="210864" y="4820547"/>
          <a:ext cx="7819560" cy="1330960"/>
        </p:xfrm>
        <a:graphic>
          <a:graphicData uri="http://schemas.openxmlformats.org/drawingml/2006/table">
            <a:tbl>
              <a:tblPr firstRow="1" bandRow="1">
                <a:tableStyleId>{5C22544A-7EE6-4342-B048-85BDC9FD1C3A}</a:tableStyleId>
              </a:tblPr>
              <a:tblGrid>
                <a:gridCol w="177147"/>
                <a:gridCol w="775519"/>
                <a:gridCol w="6866894"/>
              </a:tblGrid>
              <a:tr h="37084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L="0" marR="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2800" b="1" i="0" u="none" strike="noStrike" kern="1200" baseline="30000" dirty="0" smtClean="0">
                        <a:solidFill>
                          <a:schemeClr val="lt1"/>
                        </a:solidFill>
                        <a:latin typeface="+mn-lt"/>
                        <a:ea typeface="+mn-ea"/>
                        <a:cs typeface="+mn-cs"/>
                      </a:endParaRP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100" b="1" i="0" u="none" strike="noStrike" kern="1200" baseline="30000" dirty="0" smtClean="0">
                          <a:solidFill>
                            <a:schemeClr val="lt1"/>
                          </a:solidFill>
                          <a:latin typeface="+mn-lt"/>
                          <a:ea typeface="+mn-ea"/>
                          <a:cs typeface="+mn-cs"/>
                        </a:rPr>
                        <a:t/>
                      </a:r>
                      <a:br>
                        <a:rPr lang="en-US" sz="1100" b="1" i="0" u="none" strike="noStrike" kern="1200" baseline="30000" dirty="0" smtClean="0">
                          <a:solidFill>
                            <a:schemeClr val="lt1"/>
                          </a:solidFill>
                          <a:latin typeface="+mn-lt"/>
                          <a:ea typeface="+mn-ea"/>
                          <a:cs typeface="+mn-cs"/>
                        </a:rPr>
                      </a:br>
                      <a:r>
                        <a:rPr lang="en-US" sz="2800" b="1" i="0" u="none" strike="noStrike" kern="1200" baseline="30000" dirty="0" smtClean="0">
                          <a:solidFill>
                            <a:schemeClr val="lt1"/>
                          </a:solidFill>
                          <a:latin typeface="+mn-lt"/>
                          <a:ea typeface="+mn-ea"/>
                          <a:cs typeface="+mn-cs"/>
                        </a:rPr>
                        <a:t>Continue monitoring the data sources and generating ongoing insights</a:t>
                      </a:r>
                    </a:p>
                  </a:txBody>
                  <a:tcPr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r>
              <a:tr h="370840">
                <a:tc>
                  <a:txBody>
                    <a:bodyPr/>
                    <a:lstStyle/>
                    <a:p>
                      <a:pPr marL="111125" indent="-111125" rtl="0">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111125" indent="-111125" rtl="0">
                        <a:spcAft>
                          <a:spcPts val="600"/>
                        </a:spcAft>
                        <a:buFont typeface="Arial" panose="020B0604020202020204" pitchFamily="34" charset="0"/>
                        <a:buChar char="•"/>
                      </a:pPr>
                      <a:endParaRPr lang="en-US" sz="2800" b="1" i="0" u="none" strike="noStrike" kern="1200" baseline="30000" dirty="0" smtClean="0">
                        <a:solidFill>
                          <a:schemeClr val="lt1"/>
                        </a:solidFill>
                        <a:latin typeface="+mn-lt"/>
                        <a:ea typeface="+mn-ea"/>
                        <a:cs typeface="+mn-cs"/>
                      </a:endParaRPr>
                    </a:p>
                  </a:txBody>
                  <a:tcPr marL="0" marR="0" marT="9144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28" name="Rectangle 27"/>
          <p:cNvSpPr/>
          <p:nvPr/>
        </p:nvSpPr>
        <p:spPr>
          <a:xfrm>
            <a:off x="373922" y="4922909"/>
            <a:ext cx="506187" cy="646331"/>
          </a:xfrm>
          <a:prstGeom prst="rect">
            <a:avLst/>
          </a:prstGeom>
        </p:spPr>
        <p:txBody>
          <a:bodyPr wrap="square">
            <a:spAutoFit/>
          </a:bodyPr>
          <a:lstStyle/>
          <a:p>
            <a:pPr algn="ctr"/>
            <a:r>
              <a:rPr lang="en-US" sz="3600" dirty="0" smtClean="0">
                <a:solidFill>
                  <a:schemeClr val="accent5">
                    <a:lumMod val="75000"/>
                  </a:schemeClr>
                </a:solidFill>
              </a:rPr>
              <a:t>4</a:t>
            </a:r>
            <a:endParaRPr lang="en-US" sz="3600" dirty="0">
              <a:solidFill>
                <a:schemeClr val="accent5">
                  <a:lumMod val="75000"/>
                </a:schemeClr>
              </a:solidFill>
            </a:endParaRPr>
          </a:p>
        </p:txBody>
      </p:sp>
    </p:spTree>
    <p:extLst>
      <p:ext uri="{BB962C8B-B14F-4D97-AF65-F5344CB8AC3E}">
        <p14:creationId xmlns:p14="http://schemas.microsoft.com/office/powerpoint/2010/main" val="33660904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r="51724"/>
          <a:stretch/>
        </p:blipFill>
        <p:spPr>
          <a:xfrm>
            <a:off x="0" y="1"/>
            <a:ext cx="6096000" cy="6858000"/>
          </a:xfrm>
          <a:prstGeom prst="rect">
            <a:avLst/>
          </a:prstGeom>
        </p:spPr>
      </p:pic>
      <p:pic>
        <p:nvPicPr>
          <p:cNvPr id="10" name="Picture 9"/>
          <p:cNvPicPr>
            <a:picLocks noChangeAspect="1"/>
          </p:cNvPicPr>
          <p:nvPr/>
        </p:nvPicPr>
        <p:blipFill rotWithShape="1">
          <a:blip r:embed="rId2"/>
          <a:srcRect l="28908" r="51724" b="67021"/>
          <a:stretch/>
        </p:blipFill>
        <p:spPr>
          <a:xfrm>
            <a:off x="6096000" y="0"/>
            <a:ext cx="3048000" cy="6858000"/>
          </a:xfrm>
          <a:prstGeom prst="rect">
            <a:avLst/>
          </a:prstGeom>
        </p:spPr>
      </p:pic>
      <p:pic>
        <p:nvPicPr>
          <p:cNvPr id="2050" name="Picture 2" descr="https://upload.wikimedia.org/wikipedia/commons/thumb/5/56/Deloitte.svg/1000px-Deloitt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839" y="6201640"/>
            <a:ext cx="2820161" cy="61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249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r>
              <a:rPr lang="en-US" dirty="0" smtClean="0"/>
              <a:t>Thank you!</a:t>
            </a:r>
            <a:endParaRPr lang="en-US" dirty="0"/>
          </a:p>
        </p:txBody>
      </p:sp>
      <p:sp>
        <p:nvSpPr>
          <p:cNvPr id="10" name="Rectangle 5"/>
          <p:cNvSpPr txBox="1">
            <a:spLocks/>
          </p:cNvSpPr>
          <p:nvPr/>
        </p:nvSpPr>
        <p:spPr bwMode="auto">
          <a:xfrm>
            <a:off x="365760" y="1640972"/>
            <a:ext cx="8422522" cy="1756255"/>
          </a:xfrm>
          <a:prstGeom prst="rect">
            <a:avLst/>
          </a:prstGeom>
          <a:noFill/>
          <a:ln w="9525">
            <a:noFill/>
            <a:miter lim="800000"/>
            <a:headEnd/>
            <a:tailEnd/>
          </a:ln>
        </p:spPr>
        <p:txBody>
          <a:bodyPr lIns="0" tIns="0" rIns="0" bIns="0"/>
          <a:lstStyle/>
          <a:p>
            <a:pPr marL="343258" indent="-343258" defTabSz="914404">
              <a:defRPr/>
            </a:pPr>
            <a:r>
              <a:rPr lang="en-US" sz="2400" kern="0" dirty="0" smtClean="0">
                <a:solidFill>
                  <a:srgbClr val="313131"/>
                </a:solidFill>
              </a:rPr>
              <a:t>Andrew </a:t>
            </a:r>
            <a:r>
              <a:rPr lang="en-US" sz="2400" kern="0" dirty="0">
                <a:solidFill>
                  <a:srgbClr val="313131"/>
                </a:solidFill>
              </a:rPr>
              <a:t>Blau </a:t>
            </a:r>
          </a:p>
          <a:p>
            <a:pPr marL="343258" indent="-343258" defTabSz="914404">
              <a:defRPr/>
            </a:pPr>
            <a:r>
              <a:rPr lang="en-US" kern="0" dirty="0" smtClean="0">
                <a:solidFill>
                  <a:srgbClr val="313131"/>
                </a:solidFill>
              </a:rPr>
              <a:t>Managing Director</a:t>
            </a:r>
          </a:p>
          <a:p>
            <a:pPr marL="343258" indent="-343258" defTabSz="914404">
              <a:defRPr/>
            </a:pPr>
            <a:r>
              <a:rPr lang="en-US" kern="0" dirty="0" smtClean="0">
                <a:solidFill>
                  <a:srgbClr val="313131"/>
                </a:solidFill>
              </a:rPr>
              <a:t>Strategic </a:t>
            </a:r>
            <a:r>
              <a:rPr lang="en-US" kern="0" dirty="0">
                <a:solidFill>
                  <a:srgbClr val="313131"/>
                </a:solidFill>
              </a:rPr>
              <a:t>Risk </a:t>
            </a:r>
            <a:r>
              <a:rPr lang="en-US" kern="0" dirty="0" smtClean="0">
                <a:solidFill>
                  <a:srgbClr val="313131"/>
                </a:solidFill>
              </a:rPr>
              <a:t>Solutions</a:t>
            </a:r>
            <a:endParaRPr lang="en-US" kern="0" dirty="0">
              <a:solidFill>
                <a:srgbClr val="313131"/>
              </a:solidFill>
            </a:endParaRPr>
          </a:p>
          <a:p>
            <a:pPr marL="343258" indent="-343258" defTabSz="914404">
              <a:defRPr/>
            </a:pPr>
            <a:r>
              <a:rPr lang="en-US" kern="0" dirty="0">
                <a:solidFill>
                  <a:srgbClr val="313131"/>
                </a:solidFill>
              </a:rPr>
              <a:t>Deloitte &amp; Touche LLP	</a:t>
            </a:r>
            <a:endParaRPr lang="en-US" kern="0" dirty="0" smtClean="0">
              <a:solidFill>
                <a:srgbClr val="313131"/>
              </a:solidFill>
            </a:endParaRPr>
          </a:p>
          <a:p>
            <a:pPr marL="343258" indent="-343258" defTabSz="914404">
              <a:defRPr/>
            </a:pPr>
            <a:endParaRPr lang="en-US" kern="0" dirty="0">
              <a:solidFill>
                <a:srgbClr val="313131"/>
              </a:solidFill>
            </a:endParaRPr>
          </a:p>
          <a:p>
            <a:pPr marL="343258" indent="-343258" defTabSz="914404">
              <a:defRPr/>
            </a:pPr>
            <a:r>
              <a:rPr lang="en-US" kern="0" dirty="0" smtClean="0">
                <a:solidFill>
                  <a:srgbClr val="313131"/>
                </a:solidFill>
                <a:hlinkClick r:id="rId3"/>
              </a:rPr>
              <a:t>ablau@deloitte.com</a:t>
            </a:r>
            <a:endParaRPr lang="en-US" kern="0" dirty="0" smtClean="0">
              <a:solidFill>
                <a:srgbClr val="313131"/>
              </a:solidFill>
            </a:endParaRPr>
          </a:p>
        </p:txBody>
      </p:sp>
    </p:spTree>
    <p:extLst>
      <p:ext uri="{BB962C8B-B14F-4D97-AF65-F5344CB8AC3E}">
        <p14:creationId xmlns:p14="http://schemas.microsoft.com/office/powerpoint/2010/main" val="2338008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bwMode="gray">
          <a:xfrm>
            <a:off x="365760" y="5513405"/>
            <a:ext cx="7085201" cy="1139264"/>
          </a:xfrm>
          <a:prstGeom prst="rect">
            <a:avLst/>
          </a:prstGeom>
        </p:spPr>
        <p:txBody>
          <a:bodyPr lIns="0" rIns="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smtClean="0"/>
              <a:t>About Deloitte</a:t>
            </a:r>
            <a:r>
              <a:rPr lang="en-US" sz="700" dirty="0" smtClean="0"/>
              <a:t/>
            </a:r>
            <a:br>
              <a:rPr lang="en-US" sz="700" dirty="0" smtClean="0"/>
            </a:br>
            <a:r>
              <a:rPr lang="en-US" sz="700" dirty="0" smtClean="0"/>
              <a:t>Deloitte refers to one or more of Deloitte </a:t>
            </a:r>
            <a:r>
              <a:rPr lang="en-US" sz="700" noProof="1" smtClean="0"/>
              <a:t>Touche</a:t>
            </a:r>
            <a:r>
              <a:rPr lang="en-US" sz="700" dirty="0" smtClean="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00" dirty="0" smtClean="0">
                <a:hlinkClick r:id="rId3"/>
              </a:rPr>
              <a:t>www.deloitte.com/about</a:t>
            </a:r>
            <a:r>
              <a:rPr lang="en-US" sz="700" dirty="0" smtClean="0"/>
              <a:t> for a detailed description of DTTL and its member firms. Please see </a:t>
            </a:r>
            <a:r>
              <a:rPr lang="en-US" sz="700" dirty="0" smtClean="0">
                <a:hlinkClick r:id="rId4"/>
              </a:rPr>
              <a:t>www.deloitte.com/us/about</a:t>
            </a:r>
            <a:r>
              <a:rPr lang="en-US" sz="700" dirty="0" smtClean="0"/>
              <a:t> for a detailed description of the legal structure of Deloitte LLP and its subsidiaries. Certain services may not be available to attest clients under the rules and regulations of public accounting.</a:t>
            </a:r>
            <a:br>
              <a:rPr lang="en-US" sz="700" dirty="0" smtClean="0"/>
            </a:br>
            <a:r>
              <a:rPr lang="en-US" sz="700" dirty="0" smtClean="0"/>
              <a:t/>
            </a:r>
            <a:br>
              <a:rPr lang="en-US" sz="700" dirty="0" smtClean="0"/>
            </a:br>
            <a:r>
              <a:rPr lang="en-US" sz="700" dirty="0" smtClean="0"/>
              <a:t>Copyright © 2016 Deloitte Development LLC. All rights reserved.</a:t>
            </a:r>
            <a:br>
              <a:rPr lang="en-US" sz="700" dirty="0" smtClean="0"/>
            </a:br>
            <a:r>
              <a:rPr lang="en-US" sz="700" dirty="0" smtClean="0"/>
              <a:t>36 USC 220506</a:t>
            </a:r>
            <a:br>
              <a:rPr lang="en-US" sz="700" dirty="0" smtClean="0"/>
            </a:br>
            <a:r>
              <a:rPr lang="en-US" sz="700" dirty="0" smtClean="0"/>
              <a:t>Member of Deloitte Touche Tohmatsu Limited</a:t>
            </a:r>
            <a:endParaRPr lang="en-US" sz="7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65760" y="4722242"/>
            <a:ext cx="3749040" cy="704445"/>
          </a:xfrm>
          <a:prstGeom prst="rect">
            <a:avLst/>
          </a:prstGeom>
        </p:spPr>
      </p:pic>
      <p:sp>
        <p:nvSpPr>
          <p:cNvPr id="4" name="Content Placeholder 3"/>
          <p:cNvSpPr txBox="1">
            <a:spLocks/>
          </p:cNvSpPr>
          <p:nvPr/>
        </p:nvSpPr>
        <p:spPr>
          <a:xfrm>
            <a:off x="365760" y="1340858"/>
            <a:ext cx="8211570" cy="1776416"/>
          </a:xfrm>
          <a:prstGeom prst="rect">
            <a:avLst/>
          </a:prstGeom>
        </p:spPr>
        <p:txBody>
          <a:bodyPr/>
          <a:lst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shall not be responsible for any loss sustained by any person who relies on this presentation.</a:t>
            </a:r>
          </a:p>
          <a:p>
            <a:endParaRPr lang="en-US" sz="1400" dirty="0"/>
          </a:p>
        </p:txBody>
      </p:sp>
    </p:spTree>
    <p:extLst>
      <p:ext uri="{BB962C8B-B14F-4D97-AF65-F5344CB8AC3E}">
        <p14:creationId xmlns:p14="http://schemas.microsoft.com/office/powerpoint/2010/main" val="4186499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normal’ for business</a:t>
            </a:r>
            <a:endParaRPr lang="en-US" dirty="0"/>
          </a:p>
        </p:txBody>
      </p:sp>
      <p:sp>
        <p:nvSpPr>
          <p:cNvPr id="9" name="Oval 8"/>
          <p:cNvSpPr/>
          <p:nvPr/>
        </p:nvSpPr>
        <p:spPr bwMode="gray">
          <a:xfrm>
            <a:off x="2052883" y="4002633"/>
            <a:ext cx="1491574" cy="1491574"/>
          </a:xfrm>
          <a:prstGeom prst="ellipse">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Oval 9"/>
          <p:cNvSpPr/>
          <p:nvPr/>
        </p:nvSpPr>
        <p:spPr bwMode="gray">
          <a:xfrm>
            <a:off x="2052883" y="1638117"/>
            <a:ext cx="1491574" cy="1491574"/>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1" name="Oval 20"/>
          <p:cNvSpPr/>
          <p:nvPr/>
        </p:nvSpPr>
        <p:spPr bwMode="gray">
          <a:xfrm>
            <a:off x="5354883" y="4002633"/>
            <a:ext cx="1491574" cy="1491574"/>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3" name="Oval 22"/>
          <p:cNvSpPr/>
          <p:nvPr/>
        </p:nvSpPr>
        <p:spPr bwMode="gray">
          <a:xfrm>
            <a:off x="5354883" y="1638117"/>
            <a:ext cx="1491574" cy="1491574"/>
          </a:xfrm>
          <a:prstGeom prst="ellipse">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5" name="Freeform 54"/>
          <p:cNvSpPr>
            <a:spLocks noChangeAspect="1" noEditPoints="1"/>
          </p:cNvSpPr>
          <p:nvPr/>
        </p:nvSpPr>
        <p:spPr bwMode="auto">
          <a:xfrm>
            <a:off x="5728830" y="4455026"/>
            <a:ext cx="814988" cy="581812"/>
          </a:xfrm>
          <a:custGeom>
            <a:avLst/>
            <a:gdLst>
              <a:gd name="T0" fmla="*/ 560 w 588"/>
              <a:gd name="T1" fmla="*/ 233 h 408"/>
              <a:gd name="T2" fmla="*/ 560 w 588"/>
              <a:gd name="T3" fmla="*/ 257 h 408"/>
              <a:gd name="T4" fmla="*/ 560 w 588"/>
              <a:gd name="T5" fmla="*/ 233 h 408"/>
              <a:gd name="T6" fmla="*/ 560 w 588"/>
              <a:gd name="T7" fmla="*/ 324 h 408"/>
              <a:gd name="T8" fmla="*/ 560 w 588"/>
              <a:gd name="T9" fmla="*/ 348 h 408"/>
              <a:gd name="T10" fmla="*/ 560 w 588"/>
              <a:gd name="T11" fmla="*/ 324 h 408"/>
              <a:gd name="T12" fmla="*/ 27 w 588"/>
              <a:gd name="T13" fmla="*/ 348 h 408"/>
              <a:gd name="T14" fmla="*/ 27 w 588"/>
              <a:gd name="T15" fmla="*/ 324 h 408"/>
              <a:gd name="T16" fmla="*/ 27 w 588"/>
              <a:gd name="T17" fmla="*/ 348 h 408"/>
              <a:gd name="T18" fmla="*/ 27 w 588"/>
              <a:gd name="T19" fmla="*/ 257 h 408"/>
              <a:gd name="T20" fmla="*/ 27 w 588"/>
              <a:gd name="T21" fmla="*/ 233 h 408"/>
              <a:gd name="T22" fmla="*/ 27 w 588"/>
              <a:gd name="T23" fmla="*/ 257 h 408"/>
              <a:gd name="T24" fmla="*/ 27 w 588"/>
              <a:gd name="T25" fmla="*/ 166 h 408"/>
              <a:gd name="T26" fmla="*/ 27 w 588"/>
              <a:gd name="T27" fmla="*/ 141 h 408"/>
              <a:gd name="T28" fmla="*/ 27 w 588"/>
              <a:gd name="T29" fmla="*/ 166 h 408"/>
              <a:gd name="T30" fmla="*/ 27 w 588"/>
              <a:gd name="T31" fmla="*/ 75 h 408"/>
              <a:gd name="T32" fmla="*/ 27 w 588"/>
              <a:gd name="T33" fmla="*/ 50 h 408"/>
              <a:gd name="T34" fmla="*/ 27 w 588"/>
              <a:gd name="T35" fmla="*/ 75 h 408"/>
              <a:gd name="T36" fmla="*/ 560 w 588"/>
              <a:gd name="T37" fmla="*/ 50 h 408"/>
              <a:gd name="T38" fmla="*/ 560 w 588"/>
              <a:gd name="T39" fmla="*/ 75 h 408"/>
              <a:gd name="T40" fmla="*/ 560 w 588"/>
              <a:gd name="T41" fmla="*/ 50 h 408"/>
              <a:gd name="T42" fmla="*/ 560 w 588"/>
              <a:gd name="T43" fmla="*/ 141 h 408"/>
              <a:gd name="T44" fmla="*/ 560 w 588"/>
              <a:gd name="T45" fmla="*/ 166 h 408"/>
              <a:gd name="T46" fmla="*/ 560 w 588"/>
              <a:gd name="T47" fmla="*/ 141 h 408"/>
              <a:gd name="T48" fmla="*/ 535 w 588"/>
              <a:gd name="T49" fmla="*/ 166 h 408"/>
              <a:gd name="T50" fmla="*/ 588 w 588"/>
              <a:gd name="T51" fmla="*/ 154 h 408"/>
              <a:gd name="T52" fmla="*/ 535 w 588"/>
              <a:gd name="T53" fmla="*/ 141 h 408"/>
              <a:gd name="T54" fmla="*/ 501 w 588"/>
              <a:gd name="T55" fmla="*/ 75 h 408"/>
              <a:gd name="T56" fmla="*/ 560 w 588"/>
              <a:gd name="T57" fmla="*/ 90 h 408"/>
              <a:gd name="T58" fmla="*/ 560 w 588"/>
              <a:gd name="T59" fmla="*/ 35 h 408"/>
              <a:gd name="T60" fmla="*/ 501 w 588"/>
              <a:gd name="T61" fmla="*/ 50 h 408"/>
              <a:gd name="T62" fmla="*/ 450 w 588"/>
              <a:gd name="T63" fmla="*/ 0 h 408"/>
              <a:gd name="T64" fmla="*/ 86 w 588"/>
              <a:gd name="T65" fmla="*/ 50 h 408"/>
              <a:gd name="T66" fmla="*/ 52 w 588"/>
              <a:gd name="T67" fmla="*/ 50 h 408"/>
              <a:gd name="T68" fmla="*/ 0 w 588"/>
              <a:gd name="T69" fmla="*/ 62 h 408"/>
              <a:gd name="T70" fmla="*/ 52 w 588"/>
              <a:gd name="T71" fmla="*/ 75 h 408"/>
              <a:gd name="T72" fmla="*/ 86 w 588"/>
              <a:gd name="T73" fmla="*/ 141 h 408"/>
              <a:gd name="T74" fmla="*/ 27 w 588"/>
              <a:gd name="T75" fmla="*/ 126 h 408"/>
              <a:gd name="T76" fmla="*/ 27 w 588"/>
              <a:gd name="T77" fmla="*/ 181 h 408"/>
              <a:gd name="T78" fmla="*/ 86 w 588"/>
              <a:gd name="T79" fmla="*/ 166 h 408"/>
              <a:gd name="T80" fmla="*/ 52 w 588"/>
              <a:gd name="T81" fmla="*/ 232 h 408"/>
              <a:gd name="T82" fmla="*/ 0 w 588"/>
              <a:gd name="T83" fmla="*/ 245 h 408"/>
              <a:gd name="T84" fmla="*/ 52 w 588"/>
              <a:gd name="T85" fmla="*/ 257 h 408"/>
              <a:gd name="T86" fmla="*/ 86 w 588"/>
              <a:gd name="T87" fmla="*/ 323 h 408"/>
              <a:gd name="T88" fmla="*/ 27 w 588"/>
              <a:gd name="T89" fmla="*/ 308 h 408"/>
              <a:gd name="T90" fmla="*/ 27 w 588"/>
              <a:gd name="T91" fmla="*/ 364 h 408"/>
              <a:gd name="T92" fmla="*/ 86 w 588"/>
              <a:gd name="T93" fmla="*/ 348 h 408"/>
              <a:gd name="T94" fmla="*/ 91 w 588"/>
              <a:gd name="T95" fmla="*/ 381 h 408"/>
              <a:gd name="T96" fmla="*/ 218 w 588"/>
              <a:gd name="T97" fmla="*/ 148 h 408"/>
              <a:gd name="T98" fmla="*/ 350 w 588"/>
              <a:gd name="T99" fmla="*/ 130 h 408"/>
              <a:gd name="T100" fmla="*/ 368 w 588"/>
              <a:gd name="T101" fmla="*/ 260 h 408"/>
              <a:gd name="T102" fmla="*/ 244 w 588"/>
              <a:gd name="T103" fmla="*/ 278 h 408"/>
              <a:gd name="T104" fmla="*/ 136 w 588"/>
              <a:gd name="T105" fmla="*/ 408 h 408"/>
              <a:gd name="T106" fmla="*/ 501 w 588"/>
              <a:gd name="T107" fmla="*/ 358 h 408"/>
              <a:gd name="T108" fmla="*/ 535 w 588"/>
              <a:gd name="T109" fmla="*/ 348 h 408"/>
              <a:gd name="T110" fmla="*/ 588 w 588"/>
              <a:gd name="T111" fmla="*/ 336 h 408"/>
              <a:gd name="T112" fmla="*/ 535 w 588"/>
              <a:gd name="T113" fmla="*/ 323 h 408"/>
              <a:gd name="T114" fmla="*/ 501 w 588"/>
              <a:gd name="T115" fmla="*/ 257 h 408"/>
              <a:gd name="T116" fmla="*/ 560 w 588"/>
              <a:gd name="T117" fmla="*/ 273 h 408"/>
              <a:gd name="T118" fmla="*/ 560 w 588"/>
              <a:gd name="T119" fmla="*/ 217 h 408"/>
              <a:gd name="T120" fmla="*/ 501 w 588"/>
              <a:gd name="T121" fmla="*/ 232 h 408"/>
              <a:gd name="T122" fmla="*/ 535 w 588"/>
              <a:gd name="T123" fmla="*/ 16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8" h="408">
                <a:moveTo>
                  <a:pt x="560" y="233"/>
                </a:moveTo>
                <a:lnTo>
                  <a:pt x="560" y="233"/>
                </a:lnTo>
                <a:cubicBezTo>
                  <a:pt x="567" y="233"/>
                  <a:pt x="572" y="238"/>
                  <a:pt x="572" y="245"/>
                </a:cubicBezTo>
                <a:cubicBezTo>
                  <a:pt x="572" y="252"/>
                  <a:pt x="567" y="257"/>
                  <a:pt x="560" y="257"/>
                </a:cubicBezTo>
                <a:cubicBezTo>
                  <a:pt x="553" y="257"/>
                  <a:pt x="548" y="252"/>
                  <a:pt x="548" y="245"/>
                </a:cubicBezTo>
                <a:cubicBezTo>
                  <a:pt x="548" y="238"/>
                  <a:pt x="553" y="233"/>
                  <a:pt x="560" y="233"/>
                </a:cubicBezTo>
                <a:close/>
                <a:moveTo>
                  <a:pt x="560" y="324"/>
                </a:moveTo>
                <a:lnTo>
                  <a:pt x="560" y="324"/>
                </a:lnTo>
                <a:cubicBezTo>
                  <a:pt x="567" y="324"/>
                  <a:pt x="572" y="329"/>
                  <a:pt x="572" y="336"/>
                </a:cubicBezTo>
                <a:cubicBezTo>
                  <a:pt x="572" y="343"/>
                  <a:pt x="567" y="348"/>
                  <a:pt x="560" y="348"/>
                </a:cubicBezTo>
                <a:cubicBezTo>
                  <a:pt x="553" y="348"/>
                  <a:pt x="548" y="343"/>
                  <a:pt x="548" y="336"/>
                </a:cubicBezTo>
                <a:cubicBezTo>
                  <a:pt x="548" y="329"/>
                  <a:pt x="553" y="324"/>
                  <a:pt x="560" y="324"/>
                </a:cubicBezTo>
                <a:close/>
                <a:moveTo>
                  <a:pt x="27" y="348"/>
                </a:moveTo>
                <a:lnTo>
                  <a:pt x="27" y="348"/>
                </a:lnTo>
                <a:cubicBezTo>
                  <a:pt x="20" y="348"/>
                  <a:pt x="15" y="343"/>
                  <a:pt x="15" y="336"/>
                </a:cubicBezTo>
                <a:cubicBezTo>
                  <a:pt x="15" y="329"/>
                  <a:pt x="20" y="324"/>
                  <a:pt x="27" y="324"/>
                </a:cubicBezTo>
                <a:cubicBezTo>
                  <a:pt x="34" y="324"/>
                  <a:pt x="39" y="329"/>
                  <a:pt x="39" y="336"/>
                </a:cubicBezTo>
                <a:cubicBezTo>
                  <a:pt x="39" y="343"/>
                  <a:pt x="34" y="348"/>
                  <a:pt x="27" y="348"/>
                </a:cubicBezTo>
                <a:close/>
                <a:moveTo>
                  <a:pt x="27" y="257"/>
                </a:moveTo>
                <a:lnTo>
                  <a:pt x="27" y="257"/>
                </a:lnTo>
                <a:cubicBezTo>
                  <a:pt x="20" y="257"/>
                  <a:pt x="15" y="252"/>
                  <a:pt x="15" y="245"/>
                </a:cubicBezTo>
                <a:cubicBezTo>
                  <a:pt x="15" y="238"/>
                  <a:pt x="20" y="233"/>
                  <a:pt x="27" y="233"/>
                </a:cubicBezTo>
                <a:cubicBezTo>
                  <a:pt x="34" y="233"/>
                  <a:pt x="39" y="238"/>
                  <a:pt x="39" y="245"/>
                </a:cubicBezTo>
                <a:cubicBezTo>
                  <a:pt x="39" y="252"/>
                  <a:pt x="34" y="257"/>
                  <a:pt x="27" y="257"/>
                </a:cubicBezTo>
                <a:close/>
                <a:moveTo>
                  <a:pt x="27" y="166"/>
                </a:moveTo>
                <a:lnTo>
                  <a:pt x="27" y="166"/>
                </a:lnTo>
                <a:cubicBezTo>
                  <a:pt x="20" y="166"/>
                  <a:pt x="15" y="160"/>
                  <a:pt x="15" y="154"/>
                </a:cubicBezTo>
                <a:cubicBezTo>
                  <a:pt x="15" y="147"/>
                  <a:pt x="20" y="141"/>
                  <a:pt x="27" y="141"/>
                </a:cubicBezTo>
                <a:cubicBezTo>
                  <a:pt x="34" y="141"/>
                  <a:pt x="39" y="147"/>
                  <a:pt x="39" y="154"/>
                </a:cubicBezTo>
                <a:cubicBezTo>
                  <a:pt x="39" y="160"/>
                  <a:pt x="34" y="166"/>
                  <a:pt x="27" y="166"/>
                </a:cubicBezTo>
                <a:close/>
                <a:moveTo>
                  <a:pt x="27" y="75"/>
                </a:moveTo>
                <a:lnTo>
                  <a:pt x="27" y="75"/>
                </a:lnTo>
                <a:cubicBezTo>
                  <a:pt x="20" y="75"/>
                  <a:pt x="15" y="69"/>
                  <a:pt x="15" y="62"/>
                </a:cubicBezTo>
                <a:cubicBezTo>
                  <a:pt x="15" y="56"/>
                  <a:pt x="20" y="50"/>
                  <a:pt x="27" y="50"/>
                </a:cubicBezTo>
                <a:cubicBezTo>
                  <a:pt x="34" y="50"/>
                  <a:pt x="39" y="56"/>
                  <a:pt x="39" y="62"/>
                </a:cubicBezTo>
                <a:cubicBezTo>
                  <a:pt x="39" y="69"/>
                  <a:pt x="34" y="75"/>
                  <a:pt x="27" y="75"/>
                </a:cubicBezTo>
                <a:close/>
                <a:moveTo>
                  <a:pt x="560" y="50"/>
                </a:moveTo>
                <a:lnTo>
                  <a:pt x="560" y="50"/>
                </a:lnTo>
                <a:cubicBezTo>
                  <a:pt x="567" y="50"/>
                  <a:pt x="572" y="56"/>
                  <a:pt x="572" y="62"/>
                </a:cubicBezTo>
                <a:cubicBezTo>
                  <a:pt x="572" y="69"/>
                  <a:pt x="567" y="75"/>
                  <a:pt x="560" y="75"/>
                </a:cubicBezTo>
                <a:cubicBezTo>
                  <a:pt x="553" y="75"/>
                  <a:pt x="548" y="69"/>
                  <a:pt x="548" y="62"/>
                </a:cubicBezTo>
                <a:cubicBezTo>
                  <a:pt x="548" y="56"/>
                  <a:pt x="553" y="50"/>
                  <a:pt x="560" y="50"/>
                </a:cubicBezTo>
                <a:close/>
                <a:moveTo>
                  <a:pt x="560" y="141"/>
                </a:moveTo>
                <a:lnTo>
                  <a:pt x="560" y="141"/>
                </a:lnTo>
                <a:cubicBezTo>
                  <a:pt x="567" y="141"/>
                  <a:pt x="572" y="147"/>
                  <a:pt x="572" y="154"/>
                </a:cubicBezTo>
                <a:cubicBezTo>
                  <a:pt x="572" y="160"/>
                  <a:pt x="567" y="166"/>
                  <a:pt x="560" y="166"/>
                </a:cubicBezTo>
                <a:cubicBezTo>
                  <a:pt x="553" y="166"/>
                  <a:pt x="548" y="160"/>
                  <a:pt x="548" y="154"/>
                </a:cubicBezTo>
                <a:cubicBezTo>
                  <a:pt x="548" y="147"/>
                  <a:pt x="553" y="141"/>
                  <a:pt x="560" y="141"/>
                </a:cubicBezTo>
                <a:close/>
                <a:moveTo>
                  <a:pt x="535" y="166"/>
                </a:moveTo>
                <a:lnTo>
                  <a:pt x="535" y="166"/>
                </a:lnTo>
                <a:cubicBezTo>
                  <a:pt x="540" y="175"/>
                  <a:pt x="549" y="181"/>
                  <a:pt x="560" y="181"/>
                </a:cubicBezTo>
                <a:cubicBezTo>
                  <a:pt x="575" y="181"/>
                  <a:pt x="588" y="169"/>
                  <a:pt x="588" y="154"/>
                </a:cubicBezTo>
                <a:cubicBezTo>
                  <a:pt x="588" y="138"/>
                  <a:pt x="575" y="126"/>
                  <a:pt x="560" y="126"/>
                </a:cubicBezTo>
                <a:cubicBezTo>
                  <a:pt x="549" y="126"/>
                  <a:pt x="540" y="132"/>
                  <a:pt x="535" y="141"/>
                </a:cubicBezTo>
                <a:lnTo>
                  <a:pt x="501" y="141"/>
                </a:lnTo>
                <a:lnTo>
                  <a:pt x="501" y="75"/>
                </a:lnTo>
                <a:lnTo>
                  <a:pt x="535" y="75"/>
                </a:lnTo>
                <a:cubicBezTo>
                  <a:pt x="540" y="84"/>
                  <a:pt x="549" y="90"/>
                  <a:pt x="560" y="90"/>
                </a:cubicBezTo>
                <a:cubicBezTo>
                  <a:pt x="575" y="90"/>
                  <a:pt x="588" y="78"/>
                  <a:pt x="588" y="62"/>
                </a:cubicBezTo>
                <a:cubicBezTo>
                  <a:pt x="588" y="47"/>
                  <a:pt x="575" y="35"/>
                  <a:pt x="560" y="35"/>
                </a:cubicBezTo>
                <a:cubicBezTo>
                  <a:pt x="549" y="35"/>
                  <a:pt x="540" y="41"/>
                  <a:pt x="535" y="50"/>
                </a:cubicBezTo>
                <a:lnTo>
                  <a:pt x="501" y="50"/>
                </a:lnTo>
                <a:lnTo>
                  <a:pt x="501" y="50"/>
                </a:lnTo>
                <a:cubicBezTo>
                  <a:pt x="501" y="22"/>
                  <a:pt x="478" y="0"/>
                  <a:pt x="450" y="0"/>
                </a:cubicBezTo>
                <a:lnTo>
                  <a:pt x="136" y="0"/>
                </a:lnTo>
                <a:cubicBezTo>
                  <a:pt x="108" y="0"/>
                  <a:pt x="86" y="22"/>
                  <a:pt x="86" y="50"/>
                </a:cubicBezTo>
                <a:lnTo>
                  <a:pt x="86" y="50"/>
                </a:lnTo>
                <a:lnTo>
                  <a:pt x="52" y="50"/>
                </a:lnTo>
                <a:cubicBezTo>
                  <a:pt x="47" y="41"/>
                  <a:pt x="38" y="35"/>
                  <a:pt x="27" y="35"/>
                </a:cubicBezTo>
                <a:cubicBezTo>
                  <a:pt x="12" y="35"/>
                  <a:pt x="0" y="47"/>
                  <a:pt x="0" y="62"/>
                </a:cubicBezTo>
                <a:cubicBezTo>
                  <a:pt x="0" y="78"/>
                  <a:pt x="12" y="90"/>
                  <a:pt x="27" y="90"/>
                </a:cubicBezTo>
                <a:cubicBezTo>
                  <a:pt x="38" y="90"/>
                  <a:pt x="47" y="84"/>
                  <a:pt x="52" y="75"/>
                </a:cubicBezTo>
                <a:lnTo>
                  <a:pt x="86" y="75"/>
                </a:lnTo>
                <a:lnTo>
                  <a:pt x="86" y="141"/>
                </a:lnTo>
                <a:lnTo>
                  <a:pt x="52" y="141"/>
                </a:lnTo>
                <a:cubicBezTo>
                  <a:pt x="47" y="132"/>
                  <a:pt x="38" y="126"/>
                  <a:pt x="27" y="126"/>
                </a:cubicBezTo>
                <a:cubicBezTo>
                  <a:pt x="12" y="126"/>
                  <a:pt x="0" y="138"/>
                  <a:pt x="0" y="154"/>
                </a:cubicBezTo>
                <a:cubicBezTo>
                  <a:pt x="0" y="169"/>
                  <a:pt x="12" y="181"/>
                  <a:pt x="27" y="181"/>
                </a:cubicBezTo>
                <a:cubicBezTo>
                  <a:pt x="38" y="181"/>
                  <a:pt x="47" y="175"/>
                  <a:pt x="52" y="166"/>
                </a:cubicBezTo>
                <a:lnTo>
                  <a:pt x="86" y="166"/>
                </a:lnTo>
                <a:lnTo>
                  <a:pt x="86" y="232"/>
                </a:lnTo>
                <a:lnTo>
                  <a:pt x="52" y="232"/>
                </a:lnTo>
                <a:cubicBezTo>
                  <a:pt x="47" y="223"/>
                  <a:pt x="38" y="217"/>
                  <a:pt x="27" y="217"/>
                </a:cubicBezTo>
                <a:cubicBezTo>
                  <a:pt x="12" y="217"/>
                  <a:pt x="0" y="229"/>
                  <a:pt x="0" y="245"/>
                </a:cubicBezTo>
                <a:cubicBezTo>
                  <a:pt x="0" y="260"/>
                  <a:pt x="12" y="273"/>
                  <a:pt x="27" y="273"/>
                </a:cubicBezTo>
                <a:cubicBezTo>
                  <a:pt x="38" y="273"/>
                  <a:pt x="47" y="266"/>
                  <a:pt x="52" y="257"/>
                </a:cubicBezTo>
                <a:lnTo>
                  <a:pt x="86" y="257"/>
                </a:lnTo>
                <a:lnTo>
                  <a:pt x="86" y="323"/>
                </a:lnTo>
                <a:lnTo>
                  <a:pt x="52" y="323"/>
                </a:lnTo>
                <a:cubicBezTo>
                  <a:pt x="47" y="314"/>
                  <a:pt x="38" y="308"/>
                  <a:pt x="27" y="308"/>
                </a:cubicBezTo>
                <a:cubicBezTo>
                  <a:pt x="12" y="308"/>
                  <a:pt x="0" y="321"/>
                  <a:pt x="0" y="336"/>
                </a:cubicBezTo>
                <a:cubicBezTo>
                  <a:pt x="0" y="351"/>
                  <a:pt x="12" y="364"/>
                  <a:pt x="27" y="364"/>
                </a:cubicBezTo>
                <a:cubicBezTo>
                  <a:pt x="38" y="364"/>
                  <a:pt x="47" y="357"/>
                  <a:pt x="52" y="348"/>
                </a:cubicBezTo>
                <a:lnTo>
                  <a:pt x="86" y="348"/>
                </a:lnTo>
                <a:lnTo>
                  <a:pt x="86" y="358"/>
                </a:lnTo>
                <a:cubicBezTo>
                  <a:pt x="86" y="366"/>
                  <a:pt x="88" y="374"/>
                  <a:pt x="91" y="381"/>
                </a:cubicBezTo>
                <a:lnTo>
                  <a:pt x="218" y="254"/>
                </a:lnTo>
                <a:lnTo>
                  <a:pt x="218" y="148"/>
                </a:lnTo>
                <a:cubicBezTo>
                  <a:pt x="218" y="138"/>
                  <a:pt x="226" y="130"/>
                  <a:pt x="236" y="130"/>
                </a:cubicBezTo>
                <a:lnTo>
                  <a:pt x="350" y="130"/>
                </a:lnTo>
                <a:cubicBezTo>
                  <a:pt x="360" y="130"/>
                  <a:pt x="368" y="138"/>
                  <a:pt x="368" y="148"/>
                </a:cubicBezTo>
                <a:lnTo>
                  <a:pt x="368" y="260"/>
                </a:lnTo>
                <a:cubicBezTo>
                  <a:pt x="368" y="270"/>
                  <a:pt x="360" y="278"/>
                  <a:pt x="350" y="278"/>
                </a:cubicBezTo>
                <a:lnTo>
                  <a:pt x="244" y="278"/>
                </a:lnTo>
                <a:lnTo>
                  <a:pt x="118" y="405"/>
                </a:lnTo>
                <a:cubicBezTo>
                  <a:pt x="123" y="407"/>
                  <a:pt x="130" y="408"/>
                  <a:pt x="136" y="408"/>
                </a:cubicBezTo>
                <a:lnTo>
                  <a:pt x="450" y="408"/>
                </a:lnTo>
                <a:cubicBezTo>
                  <a:pt x="478" y="408"/>
                  <a:pt x="501" y="386"/>
                  <a:pt x="501" y="358"/>
                </a:cubicBezTo>
                <a:lnTo>
                  <a:pt x="501" y="348"/>
                </a:lnTo>
                <a:lnTo>
                  <a:pt x="535" y="348"/>
                </a:lnTo>
                <a:cubicBezTo>
                  <a:pt x="540" y="357"/>
                  <a:pt x="549" y="364"/>
                  <a:pt x="560" y="364"/>
                </a:cubicBezTo>
                <a:cubicBezTo>
                  <a:pt x="575" y="364"/>
                  <a:pt x="588" y="351"/>
                  <a:pt x="588" y="336"/>
                </a:cubicBezTo>
                <a:cubicBezTo>
                  <a:pt x="588" y="321"/>
                  <a:pt x="575" y="308"/>
                  <a:pt x="560" y="308"/>
                </a:cubicBezTo>
                <a:cubicBezTo>
                  <a:pt x="549" y="308"/>
                  <a:pt x="540" y="314"/>
                  <a:pt x="535" y="323"/>
                </a:cubicBezTo>
                <a:lnTo>
                  <a:pt x="501" y="323"/>
                </a:lnTo>
                <a:lnTo>
                  <a:pt x="501" y="257"/>
                </a:lnTo>
                <a:lnTo>
                  <a:pt x="535" y="257"/>
                </a:lnTo>
                <a:cubicBezTo>
                  <a:pt x="540" y="266"/>
                  <a:pt x="549" y="273"/>
                  <a:pt x="560" y="273"/>
                </a:cubicBezTo>
                <a:cubicBezTo>
                  <a:pt x="575" y="273"/>
                  <a:pt x="588" y="260"/>
                  <a:pt x="588" y="245"/>
                </a:cubicBezTo>
                <a:cubicBezTo>
                  <a:pt x="588" y="229"/>
                  <a:pt x="575" y="217"/>
                  <a:pt x="560" y="217"/>
                </a:cubicBezTo>
                <a:cubicBezTo>
                  <a:pt x="549" y="217"/>
                  <a:pt x="540" y="223"/>
                  <a:pt x="535" y="232"/>
                </a:cubicBezTo>
                <a:lnTo>
                  <a:pt x="501" y="232"/>
                </a:lnTo>
                <a:lnTo>
                  <a:pt x="501" y="166"/>
                </a:lnTo>
                <a:lnTo>
                  <a:pt x="535" y="1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2"/>
          <p:cNvSpPr>
            <a:spLocks noChangeAspect="1" noEditPoints="1"/>
          </p:cNvSpPr>
          <p:nvPr/>
        </p:nvSpPr>
        <p:spPr bwMode="auto">
          <a:xfrm>
            <a:off x="2447264" y="4396970"/>
            <a:ext cx="760392" cy="702900"/>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29"/>
          <p:cNvSpPr>
            <a:spLocks noChangeAspect="1"/>
          </p:cNvSpPr>
          <p:nvPr/>
        </p:nvSpPr>
        <p:spPr bwMode="auto">
          <a:xfrm flipV="1">
            <a:off x="5941011" y="1995088"/>
            <a:ext cx="488817" cy="822104"/>
          </a:xfrm>
          <a:custGeom>
            <a:avLst/>
            <a:gdLst>
              <a:gd name="T0" fmla="*/ 16 w 52"/>
              <a:gd name="T1" fmla="*/ 3 h 87"/>
              <a:gd name="T2" fmla="*/ 49 w 52"/>
              <a:gd name="T3" fmla="*/ 38 h 87"/>
              <a:gd name="T4" fmla="*/ 52 w 52"/>
              <a:gd name="T5" fmla="*/ 44 h 87"/>
              <a:gd name="T6" fmla="*/ 49 w 52"/>
              <a:gd name="T7" fmla="*/ 50 h 87"/>
              <a:gd name="T8" fmla="*/ 16 w 52"/>
              <a:gd name="T9" fmla="*/ 84 h 87"/>
              <a:gd name="T10" fmla="*/ 4 w 52"/>
              <a:gd name="T11" fmla="*/ 84 h 87"/>
              <a:gd name="T12" fmla="*/ 4 w 52"/>
              <a:gd name="T13" fmla="*/ 73 h 87"/>
              <a:gd name="T14" fmla="*/ 32 w 52"/>
              <a:gd name="T15" fmla="*/ 44 h 87"/>
              <a:gd name="T16" fmla="*/ 4 w 52"/>
              <a:gd name="T17" fmla="*/ 15 h 87"/>
              <a:gd name="T18" fmla="*/ 4 w 52"/>
              <a:gd name="T19" fmla="*/ 3 h 87"/>
              <a:gd name="T20" fmla="*/ 16 w 52"/>
              <a:gd name="T2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7">
                <a:moveTo>
                  <a:pt x="16" y="3"/>
                </a:moveTo>
                <a:cubicBezTo>
                  <a:pt x="19" y="6"/>
                  <a:pt x="49" y="38"/>
                  <a:pt x="49" y="38"/>
                </a:cubicBezTo>
                <a:cubicBezTo>
                  <a:pt x="51" y="40"/>
                  <a:pt x="52" y="42"/>
                  <a:pt x="52" y="44"/>
                </a:cubicBezTo>
                <a:cubicBezTo>
                  <a:pt x="52" y="46"/>
                  <a:pt x="51" y="48"/>
                  <a:pt x="49" y="50"/>
                </a:cubicBezTo>
                <a:cubicBezTo>
                  <a:pt x="49" y="50"/>
                  <a:pt x="19" y="81"/>
                  <a:pt x="16" y="84"/>
                </a:cubicBezTo>
                <a:cubicBezTo>
                  <a:pt x="13" y="87"/>
                  <a:pt x="7" y="87"/>
                  <a:pt x="4" y="84"/>
                </a:cubicBezTo>
                <a:cubicBezTo>
                  <a:pt x="1" y="81"/>
                  <a:pt x="0" y="76"/>
                  <a:pt x="4" y="73"/>
                </a:cubicBezTo>
                <a:cubicBezTo>
                  <a:pt x="32" y="44"/>
                  <a:pt x="32" y="44"/>
                  <a:pt x="32" y="44"/>
                </a:cubicBezTo>
                <a:cubicBezTo>
                  <a:pt x="4" y="15"/>
                  <a:pt x="4" y="15"/>
                  <a:pt x="4" y="15"/>
                </a:cubicBezTo>
                <a:cubicBezTo>
                  <a:pt x="0" y="11"/>
                  <a:pt x="1" y="6"/>
                  <a:pt x="4" y="3"/>
                </a:cubicBezTo>
                <a:cubicBezTo>
                  <a:pt x="7" y="0"/>
                  <a:pt x="13" y="0"/>
                  <a:pt x="1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302"/>
          <p:cNvSpPr>
            <a:spLocks noChangeAspect="1" noEditPoints="1"/>
          </p:cNvSpPr>
          <p:nvPr/>
        </p:nvSpPr>
        <p:spPr bwMode="auto">
          <a:xfrm>
            <a:off x="2421207" y="2078858"/>
            <a:ext cx="786449" cy="662975"/>
          </a:xfrm>
          <a:custGeom>
            <a:avLst/>
            <a:gdLst>
              <a:gd name="T0" fmla="*/ 5863 w 6522"/>
              <a:gd name="T1" fmla="*/ 1280 h 5498"/>
              <a:gd name="T2" fmla="*/ 5871 w 6522"/>
              <a:gd name="T3" fmla="*/ 1300 h 5498"/>
              <a:gd name="T4" fmla="*/ 5875 w 6522"/>
              <a:gd name="T5" fmla="*/ 1970 h 5498"/>
              <a:gd name="T6" fmla="*/ 5857 w 6522"/>
              <a:gd name="T7" fmla="*/ 1980 h 5498"/>
              <a:gd name="T8" fmla="*/ 5837 w 6522"/>
              <a:gd name="T9" fmla="*/ 1974 h 5498"/>
              <a:gd name="T10" fmla="*/ 4474 w 6522"/>
              <a:gd name="T11" fmla="*/ 3088 h 5498"/>
              <a:gd name="T12" fmla="*/ 4480 w 6522"/>
              <a:gd name="T13" fmla="*/ 3223 h 5498"/>
              <a:gd name="T14" fmla="*/ 4399 w 6522"/>
              <a:gd name="T15" fmla="*/ 3373 h 5498"/>
              <a:gd name="T16" fmla="*/ 4248 w 6522"/>
              <a:gd name="T17" fmla="*/ 3454 h 5498"/>
              <a:gd name="T18" fmla="*/ 4084 w 6522"/>
              <a:gd name="T19" fmla="*/ 3440 h 5498"/>
              <a:gd name="T20" fmla="*/ 3962 w 6522"/>
              <a:gd name="T21" fmla="*/ 3351 h 5498"/>
              <a:gd name="T22" fmla="*/ 2976 w 6522"/>
              <a:gd name="T23" fmla="*/ 3256 h 5498"/>
              <a:gd name="T24" fmla="*/ 2836 w 6522"/>
              <a:gd name="T25" fmla="*/ 3326 h 5498"/>
              <a:gd name="T26" fmla="*/ 2665 w 6522"/>
              <a:gd name="T27" fmla="*/ 3308 h 5498"/>
              <a:gd name="T28" fmla="*/ 1640 w 6522"/>
              <a:gd name="T29" fmla="*/ 4101 h 5498"/>
              <a:gd name="T30" fmla="*/ 1534 w 6522"/>
              <a:gd name="T31" fmla="*/ 4230 h 5498"/>
              <a:gd name="T32" fmla="*/ 1367 w 6522"/>
              <a:gd name="T33" fmla="*/ 4281 h 5498"/>
              <a:gd name="T34" fmla="*/ 1203 w 6522"/>
              <a:gd name="T35" fmla="*/ 4230 h 5498"/>
              <a:gd name="T36" fmla="*/ 1094 w 6522"/>
              <a:gd name="T37" fmla="*/ 4099 h 5498"/>
              <a:gd name="T38" fmla="*/ 1078 w 6522"/>
              <a:gd name="T39" fmla="*/ 3925 h 5498"/>
              <a:gd name="T40" fmla="*/ 1158 w 6522"/>
              <a:gd name="T41" fmla="*/ 3775 h 5498"/>
              <a:gd name="T42" fmla="*/ 1308 w 6522"/>
              <a:gd name="T43" fmla="*/ 3694 h 5498"/>
              <a:gd name="T44" fmla="*/ 1470 w 6522"/>
              <a:gd name="T45" fmla="*/ 3708 h 5498"/>
              <a:gd name="T46" fmla="*/ 2485 w 6522"/>
              <a:gd name="T47" fmla="*/ 3053 h 5498"/>
              <a:gd name="T48" fmla="*/ 2507 w 6522"/>
              <a:gd name="T49" fmla="*/ 2918 h 5498"/>
              <a:gd name="T50" fmla="*/ 2616 w 6522"/>
              <a:gd name="T51" fmla="*/ 2788 h 5498"/>
              <a:gd name="T52" fmla="*/ 2780 w 6522"/>
              <a:gd name="T53" fmla="*/ 2738 h 5498"/>
              <a:gd name="T54" fmla="*/ 2929 w 6522"/>
              <a:gd name="T55" fmla="*/ 2778 h 5498"/>
              <a:gd name="T56" fmla="*/ 3033 w 6522"/>
              <a:gd name="T57" fmla="*/ 2881 h 5498"/>
              <a:gd name="T58" fmla="*/ 3964 w 6522"/>
              <a:gd name="T59" fmla="*/ 2972 h 5498"/>
              <a:gd name="T60" fmla="*/ 4086 w 6522"/>
              <a:gd name="T61" fmla="*/ 2884 h 5498"/>
              <a:gd name="T62" fmla="*/ 4227 w 6522"/>
              <a:gd name="T63" fmla="*/ 2871 h 5498"/>
              <a:gd name="T64" fmla="*/ 5329 w 6522"/>
              <a:gd name="T65" fmla="*/ 1555 h 5498"/>
              <a:gd name="T66" fmla="*/ 5177 w 6522"/>
              <a:gd name="T67" fmla="*/ 1424 h 5498"/>
              <a:gd name="T68" fmla="*/ 5178 w 6522"/>
              <a:gd name="T69" fmla="*/ 1405 h 5498"/>
              <a:gd name="T70" fmla="*/ 5194 w 6522"/>
              <a:gd name="T71" fmla="*/ 1393 h 5498"/>
              <a:gd name="T72" fmla="*/ 0 w 6522"/>
              <a:gd name="T73" fmla="*/ 0 h 5498"/>
              <a:gd name="T74" fmla="*/ 629 w 6522"/>
              <a:gd name="T75" fmla="*/ 807 h 5498"/>
              <a:gd name="T76" fmla="*/ 416 w 6522"/>
              <a:gd name="T77" fmla="*/ 2398 h 5498"/>
              <a:gd name="T78" fmla="*/ 416 w 6522"/>
              <a:gd name="T79" fmla="*/ 2695 h 5498"/>
              <a:gd name="T80" fmla="*/ 629 w 6522"/>
              <a:gd name="T81" fmla="*/ 4271 h 5498"/>
              <a:gd name="T82" fmla="*/ 1217 w 6522"/>
              <a:gd name="T83" fmla="*/ 5083 h 5498"/>
              <a:gd name="T84" fmla="*/ 1514 w 6522"/>
              <a:gd name="T85" fmla="*/ 5083 h 5498"/>
              <a:gd name="T86" fmla="*/ 2925 w 6522"/>
              <a:gd name="T87" fmla="*/ 4891 h 5498"/>
              <a:gd name="T88" fmla="*/ 4039 w 6522"/>
              <a:gd name="T89" fmla="*/ 4891 h 5498"/>
              <a:gd name="T90" fmla="*/ 5448 w 6522"/>
              <a:gd name="T91" fmla="*/ 5083 h 5498"/>
              <a:gd name="T92" fmla="*/ 5744 w 6522"/>
              <a:gd name="T93" fmla="*/ 5083 h 5498"/>
              <a:gd name="T94" fmla="*/ 208 w 6522"/>
              <a:gd name="T95" fmla="*/ 5498 h 5498"/>
              <a:gd name="T96" fmla="*/ 77 w 6522"/>
              <a:gd name="T97" fmla="*/ 5452 h 5498"/>
              <a:gd name="T98" fmla="*/ 6 w 6522"/>
              <a:gd name="T99" fmla="*/ 5338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22" h="5498">
                <a:moveTo>
                  <a:pt x="5847" y="1274"/>
                </a:moveTo>
                <a:lnTo>
                  <a:pt x="5855" y="1274"/>
                </a:lnTo>
                <a:lnTo>
                  <a:pt x="5863" y="1280"/>
                </a:lnTo>
                <a:lnTo>
                  <a:pt x="5867" y="1286"/>
                </a:lnTo>
                <a:lnTo>
                  <a:pt x="5871" y="1292"/>
                </a:lnTo>
                <a:lnTo>
                  <a:pt x="5871" y="1300"/>
                </a:lnTo>
                <a:lnTo>
                  <a:pt x="5879" y="1957"/>
                </a:lnTo>
                <a:lnTo>
                  <a:pt x="5879" y="1965"/>
                </a:lnTo>
                <a:lnTo>
                  <a:pt x="5875" y="1970"/>
                </a:lnTo>
                <a:lnTo>
                  <a:pt x="5869" y="1974"/>
                </a:lnTo>
                <a:lnTo>
                  <a:pt x="5863" y="1978"/>
                </a:lnTo>
                <a:lnTo>
                  <a:pt x="5857" y="1980"/>
                </a:lnTo>
                <a:lnTo>
                  <a:pt x="5851" y="1980"/>
                </a:lnTo>
                <a:lnTo>
                  <a:pt x="5843" y="1978"/>
                </a:lnTo>
                <a:lnTo>
                  <a:pt x="5837" y="1974"/>
                </a:lnTo>
                <a:lnTo>
                  <a:pt x="5693" y="1856"/>
                </a:lnTo>
                <a:lnTo>
                  <a:pt x="5626" y="1800"/>
                </a:lnTo>
                <a:lnTo>
                  <a:pt x="4474" y="3088"/>
                </a:lnTo>
                <a:lnTo>
                  <a:pt x="4482" y="3126"/>
                </a:lnTo>
                <a:lnTo>
                  <a:pt x="4486" y="3163"/>
                </a:lnTo>
                <a:lnTo>
                  <a:pt x="4480" y="3223"/>
                </a:lnTo>
                <a:lnTo>
                  <a:pt x="4462" y="3278"/>
                </a:lnTo>
                <a:lnTo>
                  <a:pt x="4434" y="3330"/>
                </a:lnTo>
                <a:lnTo>
                  <a:pt x="4399" y="3373"/>
                </a:lnTo>
                <a:lnTo>
                  <a:pt x="4355" y="3409"/>
                </a:lnTo>
                <a:lnTo>
                  <a:pt x="4304" y="3436"/>
                </a:lnTo>
                <a:lnTo>
                  <a:pt x="4248" y="3454"/>
                </a:lnTo>
                <a:lnTo>
                  <a:pt x="4189" y="3460"/>
                </a:lnTo>
                <a:lnTo>
                  <a:pt x="4136" y="3454"/>
                </a:lnTo>
                <a:lnTo>
                  <a:pt x="4084" y="3440"/>
                </a:lnTo>
                <a:lnTo>
                  <a:pt x="4039" y="3419"/>
                </a:lnTo>
                <a:lnTo>
                  <a:pt x="3997" y="3389"/>
                </a:lnTo>
                <a:lnTo>
                  <a:pt x="3962" y="3351"/>
                </a:lnTo>
                <a:lnTo>
                  <a:pt x="3932" y="3310"/>
                </a:lnTo>
                <a:lnTo>
                  <a:pt x="3012" y="3219"/>
                </a:lnTo>
                <a:lnTo>
                  <a:pt x="2976" y="3256"/>
                </a:lnTo>
                <a:lnTo>
                  <a:pt x="2935" y="3288"/>
                </a:lnTo>
                <a:lnTo>
                  <a:pt x="2887" y="3310"/>
                </a:lnTo>
                <a:lnTo>
                  <a:pt x="2836" y="3326"/>
                </a:lnTo>
                <a:lnTo>
                  <a:pt x="2780" y="3332"/>
                </a:lnTo>
                <a:lnTo>
                  <a:pt x="2721" y="3324"/>
                </a:lnTo>
                <a:lnTo>
                  <a:pt x="2665" y="3308"/>
                </a:lnTo>
                <a:lnTo>
                  <a:pt x="1664" y="3986"/>
                </a:lnTo>
                <a:lnTo>
                  <a:pt x="1658" y="4046"/>
                </a:lnTo>
                <a:lnTo>
                  <a:pt x="1640" y="4101"/>
                </a:lnTo>
                <a:lnTo>
                  <a:pt x="1613" y="4151"/>
                </a:lnTo>
                <a:lnTo>
                  <a:pt x="1577" y="4194"/>
                </a:lnTo>
                <a:lnTo>
                  <a:pt x="1534" y="4230"/>
                </a:lnTo>
                <a:lnTo>
                  <a:pt x="1484" y="4258"/>
                </a:lnTo>
                <a:lnTo>
                  <a:pt x="1427" y="4275"/>
                </a:lnTo>
                <a:lnTo>
                  <a:pt x="1367" y="4281"/>
                </a:lnTo>
                <a:lnTo>
                  <a:pt x="1308" y="4275"/>
                </a:lnTo>
                <a:lnTo>
                  <a:pt x="1253" y="4258"/>
                </a:lnTo>
                <a:lnTo>
                  <a:pt x="1203" y="4230"/>
                </a:lnTo>
                <a:lnTo>
                  <a:pt x="1158" y="4194"/>
                </a:lnTo>
                <a:lnTo>
                  <a:pt x="1122" y="4151"/>
                </a:lnTo>
                <a:lnTo>
                  <a:pt x="1094" y="4099"/>
                </a:lnTo>
                <a:lnTo>
                  <a:pt x="1078" y="4044"/>
                </a:lnTo>
                <a:lnTo>
                  <a:pt x="1071" y="3984"/>
                </a:lnTo>
                <a:lnTo>
                  <a:pt x="1078" y="3925"/>
                </a:lnTo>
                <a:lnTo>
                  <a:pt x="1094" y="3870"/>
                </a:lnTo>
                <a:lnTo>
                  <a:pt x="1122" y="3818"/>
                </a:lnTo>
                <a:lnTo>
                  <a:pt x="1158" y="3775"/>
                </a:lnTo>
                <a:lnTo>
                  <a:pt x="1203" y="3739"/>
                </a:lnTo>
                <a:lnTo>
                  <a:pt x="1253" y="3711"/>
                </a:lnTo>
                <a:lnTo>
                  <a:pt x="1308" y="3694"/>
                </a:lnTo>
                <a:lnTo>
                  <a:pt x="1367" y="3688"/>
                </a:lnTo>
                <a:lnTo>
                  <a:pt x="1421" y="3694"/>
                </a:lnTo>
                <a:lnTo>
                  <a:pt x="1470" y="3708"/>
                </a:lnTo>
                <a:lnTo>
                  <a:pt x="1516" y="3729"/>
                </a:lnTo>
                <a:lnTo>
                  <a:pt x="2487" y="3070"/>
                </a:lnTo>
                <a:lnTo>
                  <a:pt x="2485" y="3053"/>
                </a:lnTo>
                <a:lnTo>
                  <a:pt x="2485" y="3035"/>
                </a:lnTo>
                <a:lnTo>
                  <a:pt x="2491" y="2974"/>
                </a:lnTo>
                <a:lnTo>
                  <a:pt x="2507" y="2918"/>
                </a:lnTo>
                <a:lnTo>
                  <a:pt x="2535" y="2869"/>
                </a:lnTo>
                <a:lnTo>
                  <a:pt x="2570" y="2825"/>
                </a:lnTo>
                <a:lnTo>
                  <a:pt x="2616" y="2788"/>
                </a:lnTo>
                <a:lnTo>
                  <a:pt x="2665" y="2762"/>
                </a:lnTo>
                <a:lnTo>
                  <a:pt x="2721" y="2744"/>
                </a:lnTo>
                <a:lnTo>
                  <a:pt x="2780" y="2738"/>
                </a:lnTo>
                <a:lnTo>
                  <a:pt x="2834" y="2742"/>
                </a:lnTo>
                <a:lnTo>
                  <a:pt x="2883" y="2756"/>
                </a:lnTo>
                <a:lnTo>
                  <a:pt x="2929" y="2778"/>
                </a:lnTo>
                <a:lnTo>
                  <a:pt x="2968" y="2805"/>
                </a:lnTo>
                <a:lnTo>
                  <a:pt x="3004" y="2839"/>
                </a:lnTo>
                <a:lnTo>
                  <a:pt x="3033" y="2881"/>
                </a:lnTo>
                <a:lnTo>
                  <a:pt x="3055" y="2924"/>
                </a:lnTo>
                <a:lnTo>
                  <a:pt x="3934" y="3011"/>
                </a:lnTo>
                <a:lnTo>
                  <a:pt x="3964" y="2972"/>
                </a:lnTo>
                <a:lnTo>
                  <a:pt x="3999" y="2936"/>
                </a:lnTo>
                <a:lnTo>
                  <a:pt x="4041" y="2906"/>
                </a:lnTo>
                <a:lnTo>
                  <a:pt x="4086" y="2884"/>
                </a:lnTo>
                <a:lnTo>
                  <a:pt x="4136" y="2871"/>
                </a:lnTo>
                <a:lnTo>
                  <a:pt x="4189" y="2867"/>
                </a:lnTo>
                <a:lnTo>
                  <a:pt x="4227" y="2871"/>
                </a:lnTo>
                <a:lnTo>
                  <a:pt x="4264" y="2879"/>
                </a:lnTo>
                <a:lnTo>
                  <a:pt x="5398" y="1612"/>
                </a:lnTo>
                <a:lnTo>
                  <a:pt x="5329" y="1555"/>
                </a:lnTo>
                <a:lnTo>
                  <a:pt x="5184" y="1436"/>
                </a:lnTo>
                <a:lnTo>
                  <a:pt x="5180" y="1430"/>
                </a:lnTo>
                <a:lnTo>
                  <a:pt x="5177" y="1424"/>
                </a:lnTo>
                <a:lnTo>
                  <a:pt x="5175" y="1418"/>
                </a:lnTo>
                <a:lnTo>
                  <a:pt x="5175" y="1411"/>
                </a:lnTo>
                <a:lnTo>
                  <a:pt x="5178" y="1405"/>
                </a:lnTo>
                <a:lnTo>
                  <a:pt x="5182" y="1399"/>
                </a:lnTo>
                <a:lnTo>
                  <a:pt x="5186" y="1395"/>
                </a:lnTo>
                <a:lnTo>
                  <a:pt x="5194" y="1393"/>
                </a:lnTo>
                <a:lnTo>
                  <a:pt x="5839" y="1274"/>
                </a:lnTo>
                <a:lnTo>
                  <a:pt x="5847" y="1274"/>
                </a:lnTo>
                <a:close/>
                <a:moveTo>
                  <a:pt x="0" y="0"/>
                </a:moveTo>
                <a:lnTo>
                  <a:pt x="416" y="0"/>
                </a:lnTo>
                <a:lnTo>
                  <a:pt x="416" y="807"/>
                </a:lnTo>
                <a:lnTo>
                  <a:pt x="629" y="807"/>
                </a:lnTo>
                <a:lnTo>
                  <a:pt x="629" y="1104"/>
                </a:lnTo>
                <a:lnTo>
                  <a:pt x="416" y="1104"/>
                </a:lnTo>
                <a:lnTo>
                  <a:pt x="416" y="2398"/>
                </a:lnTo>
                <a:lnTo>
                  <a:pt x="629" y="2398"/>
                </a:lnTo>
                <a:lnTo>
                  <a:pt x="629" y="2695"/>
                </a:lnTo>
                <a:lnTo>
                  <a:pt x="416" y="2695"/>
                </a:lnTo>
                <a:lnTo>
                  <a:pt x="416" y="3975"/>
                </a:lnTo>
                <a:lnTo>
                  <a:pt x="629" y="3975"/>
                </a:lnTo>
                <a:lnTo>
                  <a:pt x="629" y="4271"/>
                </a:lnTo>
                <a:lnTo>
                  <a:pt x="416" y="4271"/>
                </a:lnTo>
                <a:lnTo>
                  <a:pt x="416" y="5083"/>
                </a:lnTo>
                <a:lnTo>
                  <a:pt x="1217" y="5083"/>
                </a:lnTo>
                <a:lnTo>
                  <a:pt x="1217" y="4891"/>
                </a:lnTo>
                <a:lnTo>
                  <a:pt x="1514" y="4891"/>
                </a:lnTo>
                <a:lnTo>
                  <a:pt x="1514" y="5083"/>
                </a:lnTo>
                <a:lnTo>
                  <a:pt x="2628" y="5083"/>
                </a:lnTo>
                <a:lnTo>
                  <a:pt x="2628" y="4891"/>
                </a:lnTo>
                <a:lnTo>
                  <a:pt x="2925" y="4891"/>
                </a:lnTo>
                <a:lnTo>
                  <a:pt x="2925" y="5083"/>
                </a:lnTo>
                <a:lnTo>
                  <a:pt x="4039" y="5083"/>
                </a:lnTo>
                <a:lnTo>
                  <a:pt x="4039" y="4891"/>
                </a:lnTo>
                <a:lnTo>
                  <a:pt x="4334" y="4891"/>
                </a:lnTo>
                <a:lnTo>
                  <a:pt x="4334" y="5083"/>
                </a:lnTo>
                <a:lnTo>
                  <a:pt x="5448" y="5083"/>
                </a:lnTo>
                <a:lnTo>
                  <a:pt x="5448" y="4891"/>
                </a:lnTo>
                <a:lnTo>
                  <a:pt x="5744" y="4891"/>
                </a:lnTo>
                <a:lnTo>
                  <a:pt x="5744" y="5083"/>
                </a:lnTo>
                <a:lnTo>
                  <a:pt x="6522" y="5083"/>
                </a:lnTo>
                <a:lnTo>
                  <a:pt x="6522" y="5498"/>
                </a:lnTo>
                <a:lnTo>
                  <a:pt x="208" y="5498"/>
                </a:lnTo>
                <a:lnTo>
                  <a:pt x="160" y="5492"/>
                </a:lnTo>
                <a:lnTo>
                  <a:pt x="117" y="5478"/>
                </a:lnTo>
                <a:lnTo>
                  <a:pt x="77" y="5452"/>
                </a:lnTo>
                <a:lnTo>
                  <a:pt x="46" y="5421"/>
                </a:lnTo>
                <a:lnTo>
                  <a:pt x="22" y="5381"/>
                </a:lnTo>
                <a:lnTo>
                  <a:pt x="6" y="5338"/>
                </a:lnTo>
                <a:lnTo>
                  <a:pt x="0" y="529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 name="Rectangle 13"/>
          <p:cNvSpPr/>
          <p:nvPr/>
        </p:nvSpPr>
        <p:spPr>
          <a:xfrm>
            <a:off x="2011270" y="3182574"/>
            <a:ext cx="1574800" cy="646331"/>
          </a:xfrm>
          <a:prstGeom prst="rect">
            <a:avLst/>
          </a:prstGeom>
        </p:spPr>
        <p:txBody>
          <a:bodyPr wrap="square">
            <a:spAutoFit/>
          </a:bodyPr>
          <a:lstStyle/>
          <a:p>
            <a:pPr algn="ctr"/>
            <a:r>
              <a:rPr lang="en-US" b="1" dirty="0">
                <a:solidFill>
                  <a:srgbClr val="00AAE8"/>
                </a:solidFill>
                <a:latin typeface="Roboto-Bold"/>
              </a:rPr>
              <a:t>Economic</a:t>
            </a:r>
          </a:p>
          <a:p>
            <a:pPr algn="ctr"/>
            <a:r>
              <a:rPr lang="en-US" b="1" dirty="0">
                <a:solidFill>
                  <a:srgbClr val="00AAE8"/>
                </a:solidFill>
                <a:latin typeface="Roboto-Bold"/>
              </a:rPr>
              <a:t>upheaval</a:t>
            </a:r>
            <a:endParaRPr lang="en-US" dirty="0"/>
          </a:p>
        </p:txBody>
      </p:sp>
      <p:sp>
        <p:nvSpPr>
          <p:cNvPr id="29" name="Rectangle 28"/>
          <p:cNvSpPr/>
          <p:nvPr/>
        </p:nvSpPr>
        <p:spPr>
          <a:xfrm>
            <a:off x="5385841" y="3182573"/>
            <a:ext cx="1429657" cy="646331"/>
          </a:xfrm>
          <a:prstGeom prst="rect">
            <a:avLst/>
          </a:prstGeom>
        </p:spPr>
        <p:txBody>
          <a:bodyPr wrap="square">
            <a:spAutoFit/>
          </a:bodyPr>
          <a:lstStyle/>
          <a:p>
            <a:pPr algn="ctr"/>
            <a:r>
              <a:rPr lang="en-US" b="1" dirty="0">
                <a:solidFill>
                  <a:schemeClr val="accent6"/>
                </a:solidFill>
                <a:latin typeface="Roboto-Bold"/>
              </a:rPr>
              <a:t>Market</a:t>
            </a:r>
          </a:p>
          <a:p>
            <a:pPr algn="ctr"/>
            <a:r>
              <a:rPr lang="en-US" b="1" dirty="0">
                <a:solidFill>
                  <a:schemeClr val="accent6"/>
                </a:solidFill>
                <a:latin typeface="Roboto-Bold"/>
              </a:rPr>
              <a:t>evolution</a:t>
            </a:r>
            <a:endParaRPr lang="en-US" dirty="0">
              <a:solidFill>
                <a:schemeClr val="accent6"/>
              </a:solidFill>
            </a:endParaRPr>
          </a:p>
        </p:txBody>
      </p:sp>
      <p:sp>
        <p:nvSpPr>
          <p:cNvPr id="30" name="Rectangle 29"/>
          <p:cNvSpPr/>
          <p:nvPr/>
        </p:nvSpPr>
        <p:spPr>
          <a:xfrm>
            <a:off x="2027031" y="5555766"/>
            <a:ext cx="1574800" cy="646331"/>
          </a:xfrm>
          <a:prstGeom prst="rect">
            <a:avLst/>
          </a:prstGeom>
        </p:spPr>
        <p:txBody>
          <a:bodyPr wrap="square">
            <a:spAutoFit/>
          </a:bodyPr>
          <a:lstStyle/>
          <a:p>
            <a:pPr algn="ctr"/>
            <a:r>
              <a:rPr lang="en-US" b="1" dirty="0">
                <a:solidFill>
                  <a:schemeClr val="accent4"/>
                </a:solidFill>
              </a:rPr>
              <a:t>Regulatory</a:t>
            </a:r>
          </a:p>
          <a:p>
            <a:pPr algn="ctr"/>
            <a:r>
              <a:rPr lang="en-US" b="1" dirty="0">
                <a:solidFill>
                  <a:schemeClr val="accent4"/>
                </a:solidFill>
              </a:rPr>
              <a:t>demands</a:t>
            </a:r>
            <a:endParaRPr lang="en-US" dirty="0">
              <a:solidFill>
                <a:schemeClr val="accent4"/>
              </a:solidFill>
            </a:endParaRPr>
          </a:p>
        </p:txBody>
      </p:sp>
      <p:sp>
        <p:nvSpPr>
          <p:cNvPr id="31" name="Rectangle 30"/>
          <p:cNvSpPr/>
          <p:nvPr/>
        </p:nvSpPr>
        <p:spPr>
          <a:xfrm>
            <a:off x="5215818" y="5555766"/>
            <a:ext cx="1769702" cy="646331"/>
          </a:xfrm>
          <a:prstGeom prst="rect">
            <a:avLst/>
          </a:prstGeom>
        </p:spPr>
        <p:txBody>
          <a:bodyPr wrap="square">
            <a:spAutoFit/>
          </a:bodyPr>
          <a:lstStyle/>
          <a:p>
            <a:pPr algn="ctr"/>
            <a:r>
              <a:rPr lang="en-US" b="1" dirty="0">
                <a:solidFill>
                  <a:schemeClr val="accent5"/>
                </a:solidFill>
              </a:rPr>
              <a:t>Technological</a:t>
            </a:r>
          </a:p>
          <a:p>
            <a:pPr algn="ctr"/>
            <a:r>
              <a:rPr lang="en-US" b="1" dirty="0">
                <a:solidFill>
                  <a:schemeClr val="accent5"/>
                </a:solidFill>
              </a:rPr>
              <a:t>change</a:t>
            </a:r>
            <a:endParaRPr lang="en-US" dirty="0">
              <a:solidFill>
                <a:schemeClr val="accent5"/>
              </a:solidFill>
            </a:endParaRPr>
          </a:p>
        </p:txBody>
      </p:sp>
    </p:spTree>
    <p:extLst>
      <p:ext uri="{BB962C8B-B14F-4D97-AF65-F5344CB8AC3E}">
        <p14:creationId xmlns:p14="http://schemas.microsoft.com/office/powerpoint/2010/main" val="29997451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13"/>
          </p:nvPr>
        </p:nvSpPr>
        <p:spPr/>
        <p:txBody>
          <a:bodyPr/>
          <a:lstStyle/>
          <a:p>
            <a:r>
              <a:rPr lang="en-US" sz="2400" dirty="0" smtClean="0">
                <a:solidFill>
                  <a:srgbClr val="313131"/>
                </a:solidFill>
              </a:rPr>
              <a:t>Average number of years for a </a:t>
            </a:r>
            <a:r>
              <a:rPr lang="en-US" sz="2400" dirty="0">
                <a:solidFill>
                  <a:srgbClr val="313131"/>
                </a:solidFill>
              </a:rPr>
              <a:t>firm on the S&amp;P 500</a:t>
            </a:r>
          </a:p>
          <a:p>
            <a:endParaRPr lang="en-US" dirty="0"/>
          </a:p>
        </p:txBody>
      </p:sp>
      <p:sp>
        <p:nvSpPr>
          <p:cNvPr id="3" name="Title 2"/>
          <p:cNvSpPr>
            <a:spLocks noGrp="1"/>
          </p:cNvSpPr>
          <p:nvPr>
            <p:ph type="title"/>
          </p:nvPr>
        </p:nvSpPr>
        <p:spPr/>
        <p:txBody>
          <a:bodyPr/>
          <a:lstStyle/>
          <a:p>
            <a:r>
              <a:rPr lang="en-US" dirty="0"/>
              <a:t>The story of our time: leaders </a:t>
            </a:r>
            <a:r>
              <a:rPr lang="en-US" dirty="0" smtClean="0"/>
              <a:t>falter </a:t>
            </a:r>
            <a:r>
              <a:rPr lang="en-US" dirty="0"/>
              <a:t>faster</a:t>
            </a:r>
            <a:br>
              <a:rPr lang="en-US" dirty="0"/>
            </a:br>
            <a:endParaRPr lang="en-US" dirty="0"/>
          </a:p>
        </p:txBody>
      </p:sp>
      <p:grpSp>
        <p:nvGrpSpPr>
          <p:cNvPr id="5" name="Group 4"/>
          <p:cNvGrpSpPr/>
          <p:nvPr/>
        </p:nvGrpSpPr>
        <p:grpSpPr>
          <a:xfrm>
            <a:off x="1434505" y="1500170"/>
            <a:ext cx="6349051" cy="4371285"/>
            <a:chOff x="1244445" y="615808"/>
            <a:chExt cx="8444458" cy="5813962"/>
          </a:xfrm>
        </p:grpSpPr>
        <p:grpSp>
          <p:nvGrpSpPr>
            <p:cNvPr id="6" name="Group 5"/>
            <p:cNvGrpSpPr/>
            <p:nvPr/>
          </p:nvGrpSpPr>
          <p:grpSpPr>
            <a:xfrm>
              <a:off x="1244445" y="615808"/>
              <a:ext cx="2496938" cy="5813962"/>
              <a:chOff x="1244445" y="615808"/>
              <a:chExt cx="2496938" cy="5813962"/>
            </a:xfrm>
          </p:grpSpPr>
          <p:grpSp>
            <p:nvGrpSpPr>
              <p:cNvPr id="19" name="Group 18"/>
              <p:cNvGrpSpPr>
                <a:grpSpLocks noChangeAspect="1"/>
              </p:cNvGrpSpPr>
              <p:nvPr/>
            </p:nvGrpSpPr>
            <p:grpSpPr>
              <a:xfrm>
                <a:off x="1244445" y="1681965"/>
                <a:ext cx="2496938" cy="3702998"/>
                <a:chOff x="2184400" y="2049080"/>
                <a:chExt cx="420688" cy="623888"/>
              </a:xfrm>
              <a:solidFill>
                <a:schemeClr val="tx2"/>
              </a:solidFill>
            </p:grpSpPr>
            <p:sp>
              <p:nvSpPr>
                <p:cNvPr id="22" name="Freeform 34"/>
                <p:cNvSpPr>
                  <a:spLocks noEditPoints="1"/>
                </p:cNvSpPr>
                <p:nvPr/>
              </p:nvSpPr>
              <p:spPr bwMode="auto">
                <a:xfrm>
                  <a:off x="2184400" y="2049080"/>
                  <a:ext cx="420688" cy="623888"/>
                </a:xfrm>
                <a:custGeom>
                  <a:avLst/>
                  <a:gdLst>
                    <a:gd name="T0" fmla="*/ 117 w 126"/>
                    <a:gd name="T1" fmla="*/ 166 h 187"/>
                    <a:gd name="T2" fmla="*/ 116 w 126"/>
                    <a:gd name="T3" fmla="*/ 166 h 187"/>
                    <a:gd name="T4" fmla="*/ 111 w 126"/>
                    <a:gd name="T5" fmla="*/ 137 h 187"/>
                    <a:gd name="T6" fmla="*/ 78 w 126"/>
                    <a:gd name="T7" fmla="*/ 101 h 187"/>
                    <a:gd name="T8" fmla="*/ 77 w 126"/>
                    <a:gd name="T9" fmla="*/ 100 h 187"/>
                    <a:gd name="T10" fmla="*/ 76 w 126"/>
                    <a:gd name="T11" fmla="*/ 98 h 187"/>
                    <a:gd name="T12" fmla="*/ 77 w 126"/>
                    <a:gd name="T13" fmla="*/ 96 h 187"/>
                    <a:gd name="T14" fmla="*/ 78 w 126"/>
                    <a:gd name="T15" fmla="*/ 95 h 187"/>
                    <a:gd name="T16" fmla="*/ 110 w 126"/>
                    <a:gd name="T17" fmla="*/ 56 h 187"/>
                    <a:gd name="T18" fmla="*/ 115 w 126"/>
                    <a:gd name="T19" fmla="*/ 21 h 187"/>
                    <a:gd name="T20" fmla="*/ 117 w 126"/>
                    <a:gd name="T21" fmla="*/ 21 h 187"/>
                    <a:gd name="T22" fmla="*/ 126 w 126"/>
                    <a:gd name="T23" fmla="*/ 10 h 187"/>
                    <a:gd name="T24" fmla="*/ 117 w 126"/>
                    <a:gd name="T25" fmla="*/ 0 h 187"/>
                    <a:gd name="T26" fmla="*/ 9 w 126"/>
                    <a:gd name="T27" fmla="*/ 0 h 187"/>
                    <a:gd name="T28" fmla="*/ 0 w 126"/>
                    <a:gd name="T29" fmla="*/ 10 h 187"/>
                    <a:gd name="T30" fmla="*/ 9 w 126"/>
                    <a:gd name="T31" fmla="*/ 21 h 187"/>
                    <a:gd name="T32" fmla="*/ 11 w 126"/>
                    <a:gd name="T33" fmla="*/ 21 h 187"/>
                    <a:gd name="T34" fmla="*/ 16 w 126"/>
                    <a:gd name="T35" fmla="*/ 56 h 187"/>
                    <a:gd name="T36" fmla="*/ 48 w 126"/>
                    <a:gd name="T37" fmla="*/ 95 h 187"/>
                    <a:gd name="T38" fmla="*/ 49 w 126"/>
                    <a:gd name="T39" fmla="*/ 96 h 187"/>
                    <a:gd name="T40" fmla="*/ 50 w 126"/>
                    <a:gd name="T41" fmla="*/ 98 h 187"/>
                    <a:gd name="T42" fmla="*/ 49 w 126"/>
                    <a:gd name="T43" fmla="*/ 100 h 187"/>
                    <a:gd name="T44" fmla="*/ 48 w 126"/>
                    <a:gd name="T45" fmla="*/ 101 h 187"/>
                    <a:gd name="T46" fmla="*/ 15 w 126"/>
                    <a:gd name="T47" fmla="*/ 137 h 187"/>
                    <a:gd name="T48" fmla="*/ 10 w 126"/>
                    <a:gd name="T49" fmla="*/ 166 h 187"/>
                    <a:gd name="T50" fmla="*/ 9 w 126"/>
                    <a:gd name="T51" fmla="*/ 166 h 187"/>
                    <a:gd name="T52" fmla="*/ 0 w 126"/>
                    <a:gd name="T53" fmla="*/ 177 h 187"/>
                    <a:gd name="T54" fmla="*/ 9 w 126"/>
                    <a:gd name="T55" fmla="*/ 187 h 187"/>
                    <a:gd name="T56" fmla="*/ 117 w 126"/>
                    <a:gd name="T57" fmla="*/ 187 h 187"/>
                    <a:gd name="T58" fmla="*/ 126 w 126"/>
                    <a:gd name="T59" fmla="*/ 177 h 187"/>
                    <a:gd name="T60" fmla="*/ 117 w 126"/>
                    <a:gd name="T61" fmla="*/ 166 h 187"/>
                    <a:gd name="T62" fmla="*/ 20 w 126"/>
                    <a:gd name="T63" fmla="*/ 139 h 187"/>
                    <a:gd name="T64" fmla="*/ 50 w 126"/>
                    <a:gd name="T65" fmla="*/ 106 h 187"/>
                    <a:gd name="T66" fmla="*/ 52 w 126"/>
                    <a:gd name="T67" fmla="*/ 105 h 187"/>
                    <a:gd name="T68" fmla="*/ 55 w 126"/>
                    <a:gd name="T69" fmla="*/ 99 h 187"/>
                    <a:gd name="T70" fmla="*/ 52 w 126"/>
                    <a:gd name="T71" fmla="*/ 91 h 187"/>
                    <a:gd name="T72" fmla="*/ 51 w 126"/>
                    <a:gd name="T73" fmla="*/ 90 h 187"/>
                    <a:gd name="T74" fmla="*/ 21 w 126"/>
                    <a:gd name="T75" fmla="*/ 53 h 187"/>
                    <a:gd name="T76" fmla="*/ 16 w 126"/>
                    <a:gd name="T77" fmla="*/ 21 h 187"/>
                    <a:gd name="T78" fmla="*/ 110 w 126"/>
                    <a:gd name="T79" fmla="*/ 21 h 187"/>
                    <a:gd name="T80" fmla="*/ 105 w 126"/>
                    <a:gd name="T81" fmla="*/ 53 h 187"/>
                    <a:gd name="T82" fmla="*/ 75 w 126"/>
                    <a:gd name="T83" fmla="*/ 90 h 187"/>
                    <a:gd name="T84" fmla="*/ 74 w 126"/>
                    <a:gd name="T85" fmla="*/ 91 h 187"/>
                    <a:gd name="T86" fmla="*/ 71 w 126"/>
                    <a:gd name="T87" fmla="*/ 99 h 187"/>
                    <a:gd name="T88" fmla="*/ 74 w 126"/>
                    <a:gd name="T89" fmla="*/ 105 h 187"/>
                    <a:gd name="T90" fmla="*/ 76 w 126"/>
                    <a:gd name="T91" fmla="*/ 106 h 187"/>
                    <a:gd name="T92" fmla="*/ 106 w 126"/>
                    <a:gd name="T93" fmla="*/ 139 h 187"/>
                    <a:gd name="T94" fmla="*/ 111 w 126"/>
                    <a:gd name="T95" fmla="*/ 166 h 187"/>
                    <a:gd name="T96" fmla="*/ 99 w 126"/>
                    <a:gd name="T97" fmla="*/ 166 h 187"/>
                    <a:gd name="T98" fmla="*/ 63 w 126"/>
                    <a:gd name="T99" fmla="*/ 119 h 187"/>
                    <a:gd name="T100" fmla="*/ 26 w 126"/>
                    <a:gd name="T101" fmla="*/ 166 h 187"/>
                    <a:gd name="T102" fmla="*/ 15 w 126"/>
                    <a:gd name="T103" fmla="*/ 166 h 187"/>
                    <a:gd name="T104" fmla="*/ 20 w 126"/>
                    <a:gd name="T105" fmla="*/ 1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87">
                      <a:moveTo>
                        <a:pt x="117" y="166"/>
                      </a:moveTo>
                      <a:cubicBezTo>
                        <a:pt x="116" y="166"/>
                        <a:pt x="116" y="166"/>
                        <a:pt x="116" y="166"/>
                      </a:cubicBezTo>
                      <a:cubicBezTo>
                        <a:pt x="116" y="160"/>
                        <a:pt x="116" y="150"/>
                        <a:pt x="111" y="137"/>
                      </a:cubicBezTo>
                      <a:cubicBezTo>
                        <a:pt x="104" y="116"/>
                        <a:pt x="85" y="105"/>
                        <a:pt x="78" y="101"/>
                      </a:cubicBezTo>
                      <a:cubicBezTo>
                        <a:pt x="78" y="100"/>
                        <a:pt x="77" y="100"/>
                        <a:pt x="77" y="100"/>
                      </a:cubicBezTo>
                      <a:cubicBezTo>
                        <a:pt x="77" y="100"/>
                        <a:pt x="76" y="99"/>
                        <a:pt x="76" y="98"/>
                      </a:cubicBezTo>
                      <a:cubicBezTo>
                        <a:pt x="76" y="97"/>
                        <a:pt x="77" y="97"/>
                        <a:pt x="77" y="96"/>
                      </a:cubicBezTo>
                      <a:cubicBezTo>
                        <a:pt x="78" y="95"/>
                        <a:pt x="78" y="95"/>
                        <a:pt x="78" y="95"/>
                      </a:cubicBezTo>
                      <a:cubicBezTo>
                        <a:pt x="94" y="78"/>
                        <a:pt x="105" y="65"/>
                        <a:pt x="110" y="56"/>
                      </a:cubicBezTo>
                      <a:cubicBezTo>
                        <a:pt x="115" y="45"/>
                        <a:pt x="115" y="29"/>
                        <a:pt x="115" y="21"/>
                      </a:cubicBezTo>
                      <a:cubicBezTo>
                        <a:pt x="117" y="21"/>
                        <a:pt x="117" y="21"/>
                        <a:pt x="117" y="21"/>
                      </a:cubicBezTo>
                      <a:cubicBezTo>
                        <a:pt x="122" y="21"/>
                        <a:pt x="126" y="16"/>
                        <a:pt x="126" y="10"/>
                      </a:cubicBezTo>
                      <a:cubicBezTo>
                        <a:pt x="126" y="4"/>
                        <a:pt x="122" y="0"/>
                        <a:pt x="117" y="0"/>
                      </a:cubicBezTo>
                      <a:cubicBezTo>
                        <a:pt x="9" y="0"/>
                        <a:pt x="9" y="0"/>
                        <a:pt x="9" y="0"/>
                      </a:cubicBezTo>
                      <a:cubicBezTo>
                        <a:pt x="4" y="0"/>
                        <a:pt x="0" y="4"/>
                        <a:pt x="0" y="10"/>
                      </a:cubicBezTo>
                      <a:cubicBezTo>
                        <a:pt x="0" y="16"/>
                        <a:pt x="4" y="21"/>
                        <a:pt x="9" y="21"/>
                      </a:cubicBezTo>
                      <a:cubicBezTo>
                        <a:pt x="11" y="21"/>
                        <a:pt x="11" y="21"/>
                        <a:pt x="11" y="21"/>
                      </a:cubicBezTo>
                      <a:cubicBezTo>
                        <a:pt x="11" y="29"/>
                        <a:pt x="10" y="45"/>
                        <a:pt x="16" y="56"/>
                      </a:cubicBezTo>
                      <a:cubicBezTo>
                        <a:pt x="21" y="65"/>
                        <a:pt x="32" y="78"/>
                        <a:pt x="48" y="95"/>
                      </a:cubicBezTo>
                      <a:cubicBezTo>
                        <a:pt x="49" y="96"/>
                        <a:pt x="49" y="96"/>
                        <a:pt x="49" y="96"/>
                      </a:cubicBezTo>
                      <a:cubicBezTo>
                        <a:pt x="49" y="97"/>
                        <a:pt x="50" y="97"/>
                        <a:pt x="50" y="98"/>
                      </a:cubicBezTo>
                      <a:cubicBezTo>
                        <a:pt x="50" y="99"/>
                        <a:pt x="49" y="100"/>
                        <a:pt x="49" y="100"/>
                      </a:cubicBezTo>
                      <a:cubicBezTo>
                        <a:pt x="49" y="100"/>
                        <a:pt x="48" y="100"/>
                        <a:pt x="48" y="101"/>
                      </a:cubicBezTo>
                      <a:cubicBezTo>
                        <a:pt x="41" y="105"/>
                        <a:pt x="22" y="116"/>
                        <a:pt x="15" y="137"/>
                      </a:cubicBezTo>
                      <a:cubicBezTo>
                        <a:pt x="10" y="150"/>
                        <a:pt x="10" y="160"/>
                        <a:pt x="10" y="166"/>
                      </a:cubicBezTo>
                      <a:cubicBezTo>
                        <a:pt x="9" y="166"/>
                        <a:pt x="9" y="166"/>
                        <a:pt x="9" y="166"/>
                      </a:cubicBezTo>
                      <a:cubicBezTo>
                        <a:pt x="4" y="166"/>
                        <a:pt x="0" y="171"/>
                        <a:pt x="0" y="177"/>
                      </a:cubicBezTo>
                      <a:cubicBezTo>
                        <a:pt x="0" y="182"/>
                        <a:pt x="4" y="187"/>
                        <a:pt x="9" y="187"/>
                      </a:cubicBezTo>
                      <a:cubicBezTo>
                        <a:pt x="117" y="187"/>
                        <a:pt x="117" y="187"/>
                        <a:pt x="117" y="187"/>
                      </a:cubicBezTo>
                      <a:cubicBezTo>
                        <a:pt x="122" y="187"/>
                        <a:pt x="126" y="182"/>
                        <a:pt x="126" y="177"/>
                      </a:cubicBezTo>
                      <a:cubicBezTo>
                        <a:pt x="126" y="171"/>
                        <a:pt x="122" y="166"/>
                        <a:pt x="117" y="166"/>
                      </a:cubicBezTo>
                      <a:close/>
                      <a:moveTo>
                        <a:pt x="20" y="139"/>
                      </a:moveTo>
                      <a:cubicBezTo>
                        <a:pt x="24" y="127"/>
                        <a:pt x="34" y="116"/>
                        <a:pt x="50" y="106"/>
                      </a:cubicBezTo>
                      <a:cubicBezTo>
                        <a:pt x="51" y="106"/>
                        <a:pt x="52" y="105"/>
                        <a:pt x="52" y="105"/>
                      </a:cubicBezTo>
                      <a:cubicBezTo>
                        <a:pt x="53" y="104"/>
                        <a:pt x="55" y="102"/>
                        <a:pt x="55" y="99"/>
                      </a:cubicBezTo>
                      <a:cubicBezTo>
                        <a:pt x="55" y="97"/>
                        <a:pt x="55" y="94"/>
                        <a:pt x="52" y="91"/>
                      </a:cubicBezTo>
                      <a:cubicBezTo>
                        <a:pt x="51" y="90"/>
                        <a:pt x="51" y="90"/>
                        <a:pt x="51" y="90"/>
                      </a:cubicBezTo>
                      <a:cubicBezTo>
                        <a:pt x="32" y="70"/>
                        <a:pt x="24" y="58"/>
                        <a:pt x="21" y="53"/>
                      </a:cubicBezTo>
                      <a:cubicBezTo>
                        <a:pt x="16" y="43"/>
                        <a:pt x="16" y="28"/>
                        <a:pt x="16" y="21"/>
                      </a:cubicBezTo>
                      <a:cubicBezTo>
                        <a:pt x="110" y="21"/>
                        <a:pt x="110" y="21"/>
                        <a:pt x="110" y="21"/>
                      </a:cubicBezTo>
                      <a:cubicBezTo>
                        <a:pt x="110" y="28"/>
                        <a:pt x="110" y="43"/>
                        <a:pt x="105" y="53"/>
                      </a:cubicBezTo>
                      <a:cubicBezTo>
                        <a:pt x="102" y="58"/>
                        <a:pt x="94" y="70"/>
                        <a:pt x="75" y="90"/>
                      </a:cubicBezTo>
                      <a:cubicBezTo>
                        <a:pt x="74" y="91"/>
                        <a:pt x="74" y="91"/>
                        <a:pt x="74" y="91"/>
                      </a:cubicBezTo>
                      <a:cubicBezTo>
                        <a:pt x="71" y="94"/>
                        <a:pt x="71" y="97"/>
                        <a:pt x="71" y="99"/>
                      </a:cubicBezTo>
                      <a:cubicBezTo>
                        <a:pt x="71" y="102"/>
                        <a:pt x="73" y="104"/>
                        <a:pt x="74" y="105"/>
                      </a:cubicBezTo>
                      <a:cubicBezTo>
                        <a:pt x="74" y="105"/>
                        <a:pt x="75" y="106"/>
                        <a:pt x="76" y="106"/>
                      </a:cubicBezTo>
                      <a:cubicBezTo>
                        <a:pt x="92" y="116"/>
                        <a:pt x="102" y="127"/>
                        <a:pt x="106" y="139"/>
                      </a:cubicBezTo>
                      <a:cubicBezTo>
                        <a:pt x="111" y="152"/>
                        <a:pt x="111" y="161"/>
                        <a:pt x="111" y="166"/>
                      </a:cubicBezTo>
                      <a:cubicBezTo>
                        <a:pt x="99" y="166"/>
                        <a:pt x="99" y="166"/>
                        <a:pt x="99" y="166"/>
                      </a:cubicBezTo>
                      <a:cubicBezTo>
                        <a:pt x="97" y="128"/>
                        <a:pt x="66" y="119"/>
                        <a:pt x="63" y="119"/>
                      </a:cubicBezTo>
                      <a:cubicBezTo>
                        <a:pt x="35" y="123"/>
                        <a:pt x="28" y="154"/>
                        <a:pt x="26" y="166"/>
                      </a:cubicBezTo>
                      <a:cubicBezTo>
                        <a:pt x="15" y="166"/>
                        <a:pt x="15" y="166"/>
                        <a:pt x="15" y="166"/>
                      </a:cubicBezTo>
                      <a:cubicBezTo>
                        <a:pt x="15" y="161"/>
                        <a:pt x="15" y="152"/>
                        <a:pt x="2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750" tIns="34375" rIns="68750" bIns="34375" numCol="1" anchor="t" anchorCtr="0" compatLnSpc="1">
                  <a:prstTxWarp prst="textNoShape">
                    <a:avLst/>
                  </a:prstTxWarp>
                </a:bodyPr>
                <a:lstStyle/>
                <a:p>
                  <a:endParaRPr lang="en-US" sz="1353" dirty="0">
                    <a:solidFill>
                      <a:prstClr val="black"/>
                    </a:solidFill>
                  </a:endParaRPr>
                </a:p>
              </p:txBody>
            </p:sp>
            <p:sp>
              <p:nvSpPr>
                <p:cNvPr id="23" name="Freeform 35"/>
                <p:cNvSpPr>
                  <a:spLocks/>
                </p:cNvSpPr>
                <p:nvPr/>
              </p:nvSpPr>
              <p:spPr bwMode="auto">
                <a:xfrm>
                  <a:off x="2311400" y="2232026"/>
                  <a:ext cx="173038" cy="93663"/>
                </a:xfrm>
                <a:custGeom>
                  <a:avLst/>
                  <a:gdLst>
                    <a:gd name="T0" fmla="*/ 47 w 52"/>
                    <a:gd name="T1" fmla="*/ 3 h 28"/>
                    <a:gd name="T2" fmla="*/ 0 w 52"/>
                    <a:gd name="T3" fmla="*/ 3 h 28"/>
                    <a:gd name="T4" fmla="*/ 25 w 52"/>
                    <a:gd name="T5" fmla="*/ 28 h 28"/>
                    <a:gd name="T6" fmla="*/ 47 w 52"/>
                    <a:gd name="T7" fmla="*/ 3 h 28"/>
                  </a:gdLst>
                  <a:ahLst/>
                  <a:cxnLst>
                    <a:cxn ang="0">
                      <a:pos x="T0" y="T1"/>
                    </a:cxn>
                    <a:cxn ang="0">
                      <a:pos x="T2" y="T3"/>
                    </a:cxn>
                    <a:cxn ang="0">
                      <a:pos x="T4" y="T5"/>
                    </a:cxn>
                    <a:cxn ang="0">
                      <a:pos x="T6" y="T7"/>
                    </a:cxn>
                  </a:cxnLst>
                  <a:rect l="0" t="0" r="r" b="b"/>
                  <a:pathLst>
                    <a:path w="52" h="28">
                      <a:moveTo>
                        <a:pt x="47" y="3"/>
                      </a:moveTo>
                      <a:cubicBezTo>
                        <a:pt x="45" y="2"/>
                        <a:pt x="0" y="0"/>
                        <a:pt x="0" y="3"/>
                      </a:cubicBezTo>
                      <a:cubicBezTo>
                        <a:pt x="0" y="16"/>
                        <a:pt x="25" y="28"/>
                        <a:pt x="25" y="28"/>
                      </a:cubicBezTo>
                      <a:cubicBezTo>
                        <a:pt x="41" y="19"/>
                        <a:pt x="52" y="4"/>
                        <a:pt x="4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750" tIns="34375" rIns="68750" bIns="34375" numCol="1" anchor="t" anchorCtr="0" compatLnSpc="1">
                  <a:prstTxWarp prst="textNoShape">
                    <a:avLst/>
                  </a:prstTxWarp>
                </a:bodyPr>
                <a:lstStyle/>
                <a:p>
                  <a:endParaRPr lang="en-US" sz="1353" dirty="0">
                    <a:solidFill>
                      <a:prstClr val="black"/>
                    </a:solidFill>
                  </a:endParaRPr>
                </a:p>
              </p:txBody>
            </p:sp>
          </p:grpSp>
          <p:sp>
            <p:nvSpPr>
              <p:cNvPr id="20" name="TextBox 19"/>
              <p:cNvSpPr txBox="1"/>
              <p:nvPr/>
            </p:nvSpPr>
            <p:spPr>
              <a:xfrm>
                <a:off x="1856285" y="615808"/>
                <a:ext cx="1273260" cy="1230961"/>
              </a:xfrm>
              <a:prstGeom prst="rect">
                <a:avLst/>
              </a:prstGeom>
              <a:noFill/>
            </p:spPr>
            <p:txBody>
              <a:bodyPr wrap="none" rtlCol="0">
                <a:spAutoFit/>
              </a:bodyPr>
              <a:lstStyle/>
              <a:p>
                <a:pPr algn="ctr"/>
                <a:r>
                  <a:rPr lang="en-US" sz="5414" dirty="0">
                    <a:solidFill>
                      <a:srgbClr val="313131"/>
                    </a:solidFill>
                    <a:latin typeface="+mj-lt"/>
                  </a:rPr>
                  <a:t>61</a:t>
                </a:r>
              </a:p>
            </p:txBody>
          </p:sp>
          <p:sp>
            <p:nvSpPr>
              <p:cNvPr id="21" name="TextBox 20"/>
              <p:cNvSpPr txBox="1"/>
              <p:nvPr/>
            </p:nvSpPr>
            <p:spPr>
              <a:xfrm>
                <a:off x="1342461" y="5198809"/>
                <a:ext cx="2300908" cy="1230961"/>
              </a:xfrm>
              <a:prstGeom prst="rect">
                <a:avLst/>
              </a:prstGeom>
              <a:noFill/>
            </p:spPr>
            <p:txBody>
              <a:bodyPr wrap="none" rtlCol="0">
                <a:spAutoFit/>
              </a:bodyPr>
              <a:lstStyle/>
              <a:p>
                <a:pPr algn="ctr"/>
                <a:r>
                  <a:rPr lang="en-US" sz="5414" dirty="0">
                    <a:solidFill>
                      <a:srgbClr val="313131"/>
                    </a:solidFill>
                    <a:latin typeface="+mj-lt"/>
                  </a:rPr>
                  <a:t>1958</a:t>
                </a:r>
              </a:p>
            </p:txBody>
          </p:sp>
        </p:grpSp>
        <p:grpSp>
          <p:nvGrpSpPr>
            <p:cNvPr id="7" name="Group 6"/>
            <p:cNvGrpSpPr/>
            <p:nvPr/>
          </p:nvGrpSpPr>
          <p:grpSpPr>
            <a:xfrm>
              <a:off x="5672798" y="3287070"/>
              <a:ext cx="1098432" cy="2612075"/>
              <a:chOff x="5482628" y="3287070"/>
              <a:chExt cx="1098432" cy="2612075"/>
            </a:xfrm>
          </p:grpSpPr>
          <p:grpSp>
            <p:nvGrpSpPr>
              <p:cNvPr id="14" name="Group 13"/>
              <p:cNvGrpSpPr>
                <a:grpSpLocks noChangeAspect="1"/>
              </p:cNvGrpSpPr>
              <p:nvPr/>
            </p:nvGrpSpPr>
            <p:grpSpPr>
              <a:xfrm>
                <a:off x="5520080" y="3867057"/>
                <a:ext cx="1023527" cy="1517904"/>
                <a:chOff x="2184400" y="2055383"/>
                <a:chExt cx="420688" cy="623888"/>
              </a:xfrm>
              <a:solidFill>
                <a:schemeClr val="bg2">
                  <a:lumMod val="75000"/>
                </a:schemeClr>
              </a:solidFill>
            </p:grpSpPr>
            <p:sp>
              <p:nvSpPr>
                <p:cNvPr id="17" name="Freeform 34"/>
                <p:cNvSpPr>
                  <a:spLocks noEditPoints="1"/>
                </p:cNvSpPr>
                <p:nvPr/>
              </p:nvSpPr>
              <p:spPr bwMode="auto">
                <a:xfrm>
                  <a:off x="2184400" y="2055383"/>
                  <a:ext cx="420688" cy="623888"/>
                </a:xfrm>
                <a:custGeom>
                  <a:avLst/>
                  <a:gdLst>
                    <a:gd name="T0" fmla="*/ 117 w 126"/>
                    <a:gd name="T1" fmla="*/ 166 h 187"/>
                    <a:gd name="T2" fmla="*/ 116 w 126"/>
                    <a:gd name="T3" fmla="*/ 166 h 187"/>
                    <a:gd name="T4" fmla="*/ 111 w 126"/>
                    <a:gd name="T5" fmla="*/ 137 h 187"/>
                    <a:gd name="T6" fmla="*/ 78 w 126"/>
                    <a:gd name="T7" fmla="*/ 101 h 187"/>
                    <a:gd name="T8" fmla="*/ 77 w 126"/>
                    <a:gd name="T9" fmla="*/ 100 h 187"/>
                    <a:gd name="T10" fmla="*/ 76 w 126"/>
                    <a:gd name="T11" fmla="*/ 98 h 187"/>
                    <a:gd name="T12" fmla="*/ 77 w 126"/>
                    <a:gd name="T13" fmla="*/ 96 h 187"/>
                    <a:gd name="T14" fmla="*/ 78 w 126"/>
                    <a:gd name="T15" fmla="*/ 95 h 187"/>
                    <a:gd name="T16" fmla="*/ 110 w 126"/>
                    <a:gd name="T17" fmla="*/ 56 h 187"/>
                    <a:gd name="T18" fmla="*/ 115 w 126"/>
                    <a:gd name="T19" fmla="*/ 21 h 187"/>
                    <a:gd name="T20" fmla="*/ 117 w 126"/>
                    <a:gd name="T21" fmla="*/ 21 h 187"/>
                    <a:gd name="T22" fmla="*/ 126 w 126"/>
                    <a:gd name="T23" fmla="*/ 10 h 187"/>
                    <a:gd name="T24" fmla="*/ 117 w 126"/>
                    <a:gd name="T25" fmla="*/ 0 h 187"/>
                    <a:gd name="T26" fmla="*/ 9 w 126"/>
                    <a:gd name="T27" fmla="*/ 0 h 187"/>
                    <a:gd name="T28" fmla="*/ 0 w 126"/>
                    <a:gd name="T29" fmla="*/ 10 h 187"/>
                    <a:gd name="T30" fmla="*/ 9 w 126"/>
                    <a:gd name="T31" fmla="*/ 21 h 187"/>
                    <a:gd name="T32" fmla="*/ 11 w 126"/>
                    <a:gd name="T33" fmla="*/ 21 h 187"/>
                    <a:gd name="T34" fmla="*/ 16 w 126"/>
                    <a:gd name="T35" fmla="*/ 56 h 187"/>
                    <a:gd name="T36" fmla="*/ 48 w 126"/>
                    <a:gd name="T37" fmla="*/ 95 h 187"/>
                    <a:gd name="T38" fmla="*/ 49 w 126"/>
                    <a:gd name="T39" fmla="*/ 96 h 187"/>
                    <a:gd name="T40" fmla="*/ 50 w 126"/>
                    <a:gd name="T41" fmla="*/ 98 h 187"/>
                    <a:gd name="T42" fmla="*/ 49 w 126"/>
                    <a:gd name="T43" fmla="*/ 100 h 187"/>
                    <a:gd name="T44" fmla="*/ 48 w 126"/>
                    <a:gd name="T45" fmla="*/ 101 h 187"/>
                    <a:gd name="T46" fmla="*/ 15 w 126"/>
                    <a:gd name="T47" fmla="*/ 137 h 187"/>
                    <a:gd name="T48" fmla="*/ 10 w 126"/>
                    <a:gd name="T49" fmla="*/ 166 h 187"/>
                    <a:gd name="T50" fmla="*/ 9 w 126"/>
                    <a:gd name="T51" fmla="*/ 166 h 187"/>
                    <a:gd name="T52" fmla="*/ 0 w 126"/>
                    <a:gd name="T53" fmla="*/ 177 h 187"/>
                    <a:gd name="T54" fmla="*/ 9 w 126"/>
                    <a:gd name="T55" fmla="*/ 187 h 187"/>
                    <a:gd name="T56" fmla="*/ 117 w 126"/>
                    <a:gd name="T57" fmla="*/ 187 h 187"/>
                    <a:gd name="T58" fmla="*/ 126 w 126"/>
                    <a:gd name="T59" fmla="*/ 177 h 187"/>
                    <a:gd name="T60" fmla="*/ 117 w 126"/>
                    <a:gd name="T61" fmla="*/ 166 h 187"/>
                    <a:gd name="T62" fmla="*/ 20 w 126"/>
                    <a:gd name="T63" fmla="*/ 139 h 187"/>
                    <a:gd name="T64" fmla="*/ 50 w 126"/>
                    <a:gd name="T65" fmla="*/ 106 h 187"/>
                    <a:gd name="T66" fmla="*/ 52 w 126"/>
                    <a:gd name="T67" fmla="*/ 105 h 187"/>
                    <a:gd name="T68" fmla="*/ 55 w 126"/>
                    <a:gd name="T69" fmla="*/ 99 h 187"/>
                    <a:gd name="T70" fmla="*/ 52 w 126"/>
                    <a:gd name="T71" fmla="*/ 91 h 187"/>
                    <a:gd name="T72" fmla="*/ 51 w 126"/>
                    <a:gd name="T73" fmla="*/ 90 h 187"/>
                    <a:gd name="T74" fmla="*/ 21 w 126"/>
                    <a:gd name="T75" fmla="*/ 53 h 187"/>
                    <a:gd name="T76" fmla="*/ 16 w 126"/>
                    <a:gd name="T77" fmla="*/ 21 h 187"/>
                    <a:gd name="T78" fmla="*/ 110 w 126"/>
                    <a:gd name="T79" fmla="*/ 21 h 187"/>
                    <a:gd name="T80" fmla="*/ 105 w 126"/>
                    <a:gd name="T81" fmla="*/ 53 h 187"/>
                    <a:gd name="T82" fmla="*/ 75 w 126"/>
                    <a:gd name="T83" fmla="*/ 90 h 187"/>
                    <a:gd name="T84" fmla="*/ 74 w 126"/>
                    <a:gd name="T85" fmla="*/ 91 h 187"/>
                    <a:gd name="T86" fmla="*/ 71 w 126"/>
                    <a:gd name="T87" fmla="*/ 99 h 187"/>
                    <a:gd name="T88" fmla="*/ 74 w 126"/>
                    <a:gd name="T89" fmla="*/ 105 h 187"/>
                    <a:gd name="T90" fmla="*/ 76 w 126"/>
                    <a:gd name="T91" fmla="*/ 106 h 187"/>
                    <a:gd name="T92" fmla="*/ 106 w 126"/>
                    <a:gd name="T93" fmla="*/ 139 h 187"/>
                    <a:gd name="T94" fmla="*/ 111 w 126"/>
                    <a:gd name="T95" fmla="*/ 166 h 187"/>
                    <a:gd name="T96" fmla="*/ 99 w 126"/>
                    <a:gd name="T97" fmla="*/ 166 h 187"/>
                    <a:gd name="T98" fmla="*/ 63 w 126"/>
                    <a:gd name="T99" fmla="*/ 119 h 187"/>
                    <a:gd name="T100" fmla="*/ 26 w 126"/>
                    <a:gd name="T101" fmla="*/ 166 h 187"/>
                    <a:gd name="T102" fmla="*/ 15 w 126"/>
                    <a:gd name="T103" fmla="*/ 166 h 187"/>
                    <a:gd name="T104" fmla="*/ 20 w 126"/>
                    <a:gd name="T105" fmla="*/ 1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87">
                      <a:moveTo>
                        <a:pt x="117" y="166"/>
                      </a:moveTo>
                      <a:cubicBezTo>
                        <a:pt x="116" y="166"/>
                        <a:pt x="116" y="166"/>
                        <a:pt x="116" y="166"/>
                      </a:cubicBezTo>
                      <a:cubicBezTo>
                        <a:pt x="116" y="160"/>
                        <a:pt x="116" y="150"/>
                        <a:pt x="111" y="137"/>
                      </a:cubicBezTo>
                      <a:cubicBezTo>
                        <a:pt x="104" y="116"/>
                        <a:pt x="85" y="105"/>
                        <a:pt x="78" y="101"/>
                      </a:cubicBezTo>
                      <a:cubicBezTo>
                        <a:pt x="78" y="100"/>
                        <a:pt x="77" y="100"/>
                        <a:pt x="77" y="100"/>
                      </a:cubicBezTo>
                      <a:cubicBezTo>
                        <a:pt x="77" y="100"/>
                        <a:pt x="76" y="99"/>
                        <a:pt x="76" y="98"/>
                      </a:cubicBezTo>
                      <a:cubicBezTo>
                        <a:pt x="76" y="97"/>
                        <a:pt x="77" y="97"/>
                        <a:pt x="77" y="96"/>
                      </a:cubicBezTo>
                      <a:cubicBezTo>
                        <a:pt x="78" y="95"/>
                        <a:pt x="78" y="95"/>
                        <a:pt x="78" y="95"/>
                      </a:cubicBezTo>
                      <a:cubicBezTo>
                        <a:pt x="94" y="78"/>
                        <a:pt x="105" y="65"/>
                        <a:pt x="110" y="56"/>
                      </a:cubicBezTo>
                      <a:cubicBezTo>
                        <a:pt x="115" y="45"/>
                        <a:pt x="115" y="29"/>
                        <a:pt x="115" y="21"/>
                      </a:cubicBezTo>
                      <a:cubicBezTo>
                        <a:pt x="117" y="21"/>
                        <a:pt x="117" y="21"/>
                        <a:pt x="117" y="21"/>
                      </a:cubicBezTo>
                      <a:cubicBezTo>
                        <a:pt x="122" y="21"/>
                        <a:pt x="126" y="16"/>
                        <a:pt x="126" y="10"/>
                      </a:cubicBezTo>
                      <a:cubicBezTo>
                        <a:pt x="126" y="4"/>
                        <a:pt x="122" y="0"/>
                        <a:pt x="117" y="0"/>
                      </a:cubicBezTo>
                      <a:cubicBezTo>
                        <a:pt x="9" y="0"/>
                        <a:pt x="9" y="0"/>
                        <a:pt x="9" y="0"/>
                      </a:cubicBezTo>
                      <a:cubicBezTo>
                        <a:pt x="4" y="0"/>
                        <a:pt x="0" y="4"/>
                        <a:pt x="0" y="10"/>
                      </a:cubicBezTo>
                      <a:cubicBezTo>
                        <a:pt x="0" y="16"/>
                        <a:pt x="4" y="21"/>
                        <a:pt x="9" y="21"/>
                      </a:cubicBezTo>
                      <a:cubicBezTo>
                        <a:pt x="11" y="21"/>
                        <a:pt x="11" y="21"/>
                        <a:pt x="11" y="21"/>
                      </a:cubicBezTo>
                      <a:cubicBezTo>
                        <a:pt x="11" y="29"/>
                        <a:pt x="10" y="45"/>
                        <a:pt x="16" y="56"/>
                      </a:cubicBezTo>
                      <a:cubicBezTo>
                        <a:pt x="21" y="65"/>
                        <a:pt x="32" y="78"/>
                        <a:pt x="48" y="95"/>
                      </a:cubicBezTo>
                      <a:cubicBezTo>
                        <a:pt x="49" y="96"/>
                        <a:pt x="49" y="96"/>
                        <a:pt x="49" y="96"/>
                      </a:cubicBezTo>
                      <a:cubicBezTo>
                        <a:pt x="49" y="97"/>
                        <a:pt x="50" y="97"/>
                        <a:pt x="50" y="98"/>
                      </a:cubicBezTo>
                      <a:cubicBezTo>
                        <a:pt x="50" y="99"/>
                        <a:pt x="49" y="100"/>
                        <a:pt x="49" y="100"/>
                      </a:cubicBezTo>
                      <a:cubicBezTo>
                        <a:pt x="49" y="100"/>
                        <a:pt x="48" y="100"/>
                        <a:pt x="48" y="101"/>
                      </a:cubicBezTo>
                      <a:cubicBezTo>
                        <a:pt x="41" y="105"/>
                        <a:pt x="22" y="116"/>
                        <a:pt x="15" y="137"/>
                      </a:cubicBezTo>
                      <a:cubicBezTo>
                        <a:pt x="10" y="150"/>
                        <a:pt x="10" y="160"/>
                        <a:pt x="10" y="166"/>
                      </a:cubicBezTo>
                      <a:cubicBezTo>
                        <a:pt x="9" y="166"/>
                        <a:pt x="9" y="166"/>
                        <a:pt x="9" y="166"/>
                      </a:cubicBezTo>
                      <a:cubicBezTo>
                        <a:pt x="4" y="166"/>
                        <a:pt x="0" y="171"/>
                        <a:pt x="0" y="177"/>
                      </a:cubicBezTo>
                      <a:cubicBezTo>
                        <a:pt x="0" y="182"/>
                        <a:pt x="4" y="187"/>
                        <a:pt x="9" y="187"/>
                      </a:cubicBezTo>
                      <a:cubicBezTo>
                        <a:pt x="117" y="187"/>
                        <a:pt x="117" y="187"/>
                        <a:pt x="117" y="187"/>
                      </a:cubicBezTo>
                      <a:cubicBezTo>
                        <a:pt x="122" y="187"/>
                        <a:pt x="126" y="182"/>
                        <a:pt x="126" y="177"/>
                      </a:cubicBezTo>
                      <a:cubicBezTo>
                        <a:pt x="126" y="171"/>
                        <a:pt x="122" y="166"/>
                        <a:pt x="117" y="166"/>
                      </a:cubicBezTo>
                      <a:close/>
                      <a:moveTo>
                        <a:pt x="20" y="139"/>
                      </a:moveTo>
                      <a:cubicBezTo>
                        <a:pt x="24" y="127"/>
                        <a:pt x="34" y="116"/>
                        <a:pt x="50" y="106"/>
                      </a:cubicBezTo>
                      <a:cubicBezTo>
                        <a:pt x="51" y="106"/>
                        <a:pt x="52" y="105"/>
                        <a:pt x="52" y="105"/>
                      </a:cubicBezTo>
                      <a:cubicBezTo>
                        <a:pt x="53" y="104"/>
                        <a:pt x="55" y="102"/>
                        <a:pt x="55" y="99"/>
                      </a:cubicBezTo>
                      <a:cubicBezTo>
                        <a:pt x="55" y="97"/>
                        <a:pt x="55" y="94"/>
                        <a:pt x="52" y="91"/>
                      </a:cubicBezTo>
                      <a:cubicBezTo>
                        <a:pt x="51" y="90"/>
                        <a:pt x="51" y="90"/>
                        <a:pt x="51" y="90"/>
                      </a:cubicBezTo>
                      <a:cubicBezTo>
                        <a:pt x="32" y="70"/>
                        <a:pt x="24" y="58"/>
                        <a:pt x="21" y="53"/>
                      </a:cubicBezTo>
                      <a:cubicBezTo>
                        <a:pt x="16" y="43"/>
                        <a:pt x="16" y="28"/>
                        <a:pt x="16" y="21"/>
                      </a:cubicBezTo>
                      <a:cubicBezTo>
                        <a:pt x="110" y="21"/>
                        <a:pt x="110" y="21"/>
                        <a:pt x="110" y="21"/>
                      </a:cubicBezTo>
                      <a:cubicBezTo>
                        <a:pt x="110" y="28"/>
                        <a:pt x="110" y="43"/>
                        <a:pt x="105" y="53"/>
                      </a:cubicBezTo>
                      <a:cubicBezTo>
                        <a:pt x="102" y="58"/>
                        <a:pt x="94" y="70"/>
                        <a:pt x="75" y="90"/>
                      </a:cubicBezTo>
                      <a:cubicBezTo>
                        <a:pt x="74" y="91"/>
                        <a:pt x="74" y="91"/>
                        <a:pt x="74" y="91"/>
                      </a:cubicBezTo>
                      <a:cubicBezTo>
                        <a:pt x="71" y="94"/>
                        <a:pt x="71" y="97"/>
                        <a:pt x="71" y="99"/>
                      </a:cubicBezTo>
                      <a:cubicBezTo>
                        <a:pt x="71" y="102"/>
                        <a:pt x="73" y="104"/>
                        <a:pt x="74" y="105"/>
                      </a:cubicBezTo>
                      <a:cubicBezTo>
                        <a:pt x="74" y="105"/>
                        <a:pt x="75" y="106"/>
                        <a:pt x="76" y="106"/>
                      </a:cubicBezTo>
                      <a:cubicBezTo>
                        <a:pt x="92" y="116"/>
                        <a:pt x="102" y="127"/>
                        <a:pt x="106" y="139"/>
                      </a:cubicBezTo>
                      <a:cubicBezTo>
                        <a:pt x="111" y="152"/>
                        <a:pt x="111" y="161"/>
                        <a:pt x="111" y="166"/>
                      </a:cubicBezTo>
                      <a:cubicBezTo>
                        <a:pt x="99" y="166"/>
                        <a:pt x="99" y="166"/>
                        <a:pt x="99" y="166"/>
                      </a:cubicBezTo>
                      <a:cubicBezTo>
                        <a:pt x="97" y="128"/>
                        <a:pt x="66" y="119"/>
                        <a:pt x="63" y="119"/>
                      </a:cubicBezTo>
                      <a:cubicBezTo>
                        <a:pt x="35" y="123"/>
                        <a:pt x="28" y="154"/>
                        <a:pt x="26" y="166"/>
                      </a:cubicBezTo>
                      <a:cubicBezTo>
                        <a:pt x="15" y="166"/>
                        <a:pt x="15" y="166"/>
                        <a:pt x="15" y="166"/>
                      </a:cubicBezTo>
                      <a:cubicBezTo>
                        <a:pt x="15" y="161"/>
                        <a:pt x="15" y="152"/>
                        <a:pt x="2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750" tIns="34375" rIns="68750" bIns="34375" numCol="1" anchor="t" anchorCtr="0" compatLnSpc="1">
                  <a:prstTxWarp prst="textNoShape">
                    <a:avLst/>
                  </a:prstTxWarp>
                </a:bodyPr>
                <a:lstStyle/>
                <a:p>
                  <a:endParaRPr lang="en-US" sz="1353" dirty="0">
                    <a:solidFill>
                      <a:prstClr val="black"/>
                    </a:solidFill>
                  </a:endParaRPr>
                </a:p>
              </p:txBody>
            </p:sp>
            <p:sp>
              <p:nvSpPr>
                <p:cNvPr id="18" name="Freeform 35"/>
                <p:cNvSpPr>
                  <a:spLocks/>
                </p:cNvSpPr>
                <p:nvPr/>
              </p:nvSpPr>
              <p:spPr bwMode="auto">
                <a:xfrm>
                  <a:off x="2311400" y="2232026"/>
                  <a:ext cx="173038" cy="93663"/>
                </a:xfrm>
                <a:custGeom>
                  <a:avLst/>
                  <a:gdLst>
                    <a:gd name="T0" fmla="*/ 47 w 52"/>
                    <a:gd name="T1" fmla="*/ 3 h 28"/>
                    <a:gd name="T2" fmla="*/ 0 w 52"/>
                    <a:gd name="T3" fmla="*/ 3 h 28"/>
                    <a:gd name="T4" fmla="*/ 25 w 52"/>
                    <a:gd name="T5" fmla="*/ 28 h 28"/>
                    <a:gd name="T6" fmla="*/ 47 w 52"/>
                    <a:gd name="T7" fmla="*/ 3 h 28"/>
                  </a:gdLst>
                  <a:ahLst/>
                  <a:cxnLst>
                    <a:cxn ang="0">
                      <a:pos x="T0" y="T1"/>
                    </a:cxn>
                    <a:cxn ang="0">
                      <a:pos x="T2" y="T3"/>
                    </a:cxn>
                    <a:cxn ang="0">
                      <a:pos x="T4" y="T5"/>
                    </a:cxn>
                    <a:cxn ang="0">
                      <a:pos x="T6" y="T7"/>
                    </a:cxn>
                  </a:cxnLst>
                  <a:rect l="0" t="0" r="r" b="b"/>
                  <a:pathLst>
                    <a:path w="52" h="28">
                      <a:moveTo>
                        <a:pt x="47" y="3"/>
                      </a:moveTo>
                      <a:cubicBezTo>
                        <a:pt x="45" y="2"/>
                        <a:pt x="0" y="0"/>
                        <a:pt x="0" y="3"/>
                      </a:cubicBezTo>
                      <a:cubicBezTo>
                        <a:pt x="0" y="16"/>
                        <a:pt x="25" y="28"/>
                        <a:pt x="25" y="28"/>
                      </a:cubicBezTo>
                      <a:cubicBezTo>
                        <a:pt x="41" y="19"/>
                        <a:pt x="52" y="4"/>
                        <a:pt x="4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750" tIns="34375" rIns="68750" bIns="34375" numCol="1" anchor="t" anchorCtr="0" compatLnSpc="1">
                  <a:prstTxWarp prst="textNoShape">
                    <a:avLst/>
                  </a:prstTxWarp>
                </a:bodyPr>
                <a:lstStyle/>
                <a:p>
                  <a:endParaRPr lang="en-US" sz="1353" dirty="0">
                    <a:solidFill>
                      <a:prstClr val="black"/>
                    </a:solidFill>
                  </a:endParaRPr>
                </a:p>
              </p:txBody>
            </p:sp>
          </p:grpSp>
          <p:sp>
            <p:nvSpPr>
              <p:cNvPr id="15" name="TextBox 14"/>
              <p:cNvSpPr txBox="1"/>
              <p:nvPr/>
            </p:nvSpPr>
            <p:spPr>
              <a:xfrm>
                <a:off x="5695832" y="3287070"/>
                <a:ext cx="672023" cy="584523"/>
              </a:xfrm>
              <a:prstGeom prst="rect">
                <a:avLst/>
              </a:prstGeom>
              <a:noFill/>
            </p:spPr>
            <p:txBody>
              <a:bodyPr wrap="none" rtlCol="0">
                <a:spAutoFit/>
              </a:bodyPr>
              <a:lstStyle/>
              <a:p>
                <a:pPr algn="ctr"/>
                <a:r>
                  <a:rPr lang="en-US" sz="2256" dirty="0">
                    <a:solidFill>
                      <a:srgbClr val="313131">
                        <a:lumMod val="75000"/>
                        <a:lumOff val="25000"/>
                      </a:srgbClr>
                    </a:solidFill>
                    <a:latin typeface="+mj-lt"/>
                  </a:rPr>
                  <a:t>25</a:t>
                </a:r>
              </a:p>
            </p:txBody>
          </p:sp>
          <p:sp>
            <p:nvSpPr>
              <p:cNvPr id="16" name="TextBox 15"/>
              <p:cNvSpPr txBox="1"/>
              <p:nvPr/>
            </p:nvSpPr>
            <p:spPr>
              <a:xfrm>
                <a:off x="5482628" y="5314622"/>
                <a:ext cx="1098432" cy="584523"/>
              </a:xfrm>
              <a:prstGeom prst="rect">
                <a:avLst/>
              </a:prstGeom>
              <a:noFill/>
            </p:spPr>
            <p:txBody>
              <a:bodyPr wrap="none" rtlCol="0">
                <a:spAutoFit/>
              </a:bodyPr>
              <a:lstStyle/>
              <a:p>
                <a:pPr algn="ctr"/>
                <a:r>
                  <a:rPr lang="en-US" sz="2256" dirty="0">
                    <a:solidFill>
                      <a:srgbClr val="313131">
                        <a:lumMod val="75000"/>
                        <a:lumOff val="25000"/>
                      </a:srgbClr>
                    </a:solidFill>
                    <a:latin typeface="+mj-lt"/>
                  </a:rPr>
                  <a:t>1980</a:t>
                </a:r>
              </a:p>
            </p:txBody>
          </p:sp>
        </p:grpSp>
        <p:grpSp>
          <p:nvGrpSpPr>
            <p:cNvPr id="8" name="Group 7"/>
            <p:cNvGrpSpPr/>
            <p:nvPr/>
          </p:nvGrpSpPr>
          <p:grpSpPr>
            <a:xfrm>
              <a:off x="8641639" y="3840197"/>
              <a:ext cx="1047264" cy="2068103"/>
              <a:chOff x="8021155" y="3840197"/>
              <a:chExt cx="1047264" cy="2068103"/>
            </a:xfrm>
          </p:grpSpPr>
          <p:grpSp>
            <p:nvGrpSpPr>
              <p:cNvPr id="9" name="Group 8"/>
              <p:cNvGrpSpPr>
                <a:grpSpLocks noChangeAspect="1"/>
              </p:cNvGrpSpPr>
              <p:nvPr/>
            </p:nvGrpSpPr>
            <p:grpSpPr>
              <a:xfrm>
                <a:off x="8177920" y="4296825"/>
                <a:ext cx="733734" cy="1088136"/>
                <a:chOff x="2184400" y="2044701"/>
                <a:chExt cx="420688" cy="623888"/>
              </a:xfrm>
              <a:solidFill>
                <a:schemeClr val="accent3"/>
              </a:solidFill>
            </p:grpSpPr>
            <p:sp>
              <p:nvSpPr>
                <p:cNvPr id="12" name="Freeform 34"/>
                <p:cNvSpPr>
                  <a:spLocks noEditPoints="1"/>
                </p:cNvSpPr>
                <p:nvPr/>
              </p:nvSpPr>
              <p:spPr bwMode="auto">
                <a:xfrm>
                  <a:off x="2184400" y="2044701"/>
                  <a:ext cx="420688" cy="623888"/>
                </a:xfrm>
                <a:custGeom>
                  <a:avLst/>
                  <a:gdLst>
                    <a:gd name="T0" fmla="*/ 117 w 126"/>
                    <a:gd name="T1" fmla="*/ 166 h 187"/>
                    <a:gd name="T2" fmla="*/ 116 w 126"/>
                    <a:gd name="T3" fmla="*/ 166 h 187"/>
                    <a:gd name="T4" fmla="*/ 111 w 126"/>
                    <a:gd name="T5" fmla="*/ 137 h 187"/>
                    <a:gd name="T6" fmla="*/ 78 w 126"/>
                    <a:gd name="T7" fmla="*/ 101 h 187"/>
                    <a:gd name="T8" fmla="*/ 77 w 126"/>
                    <a:gd name="T9" fmla="*/ 100 h 187"/>
                    <a:gd name="T10" fmla="*/ 76 w 126"/>
                    <a:gd name="T11" fmla="*/ 98 h 187"/>
                    <a:gd name="T12" fmla="*/ 77 w 126"/>
                    <a:gd name="T13" fmla="*/ 96 h 187"/>
                    <a:gd name="T14" fmla="*/ 78 w 126"/>
                    <a:gd name="T15" fmla="*/ 95 h 187"/>
                    <a:gd name="T16" fmla="*/ 110 w 126"/>
                    <a:gd name="T17" fmla="*/ 56 h 187"/>
                    <a:gd name="T18" fmla="*/ 115 w 126"/>
                    <a:gd name="T19" fmla="*/ 21 h 187"/>
                    <a:gd name="T20" fmla="*/ 117 w 126"/>
                    <a:gd name="T21" fmla="*/ 21 h 187"/>
                    <a:gd name="T22" fmla="*/ 126 w 126"/>
                    <a:gd name="T23" fmla="*/ 10 h 187"/>
                    <a:gd name="T24" fmla="*/ 117 w 126"/>
                    <a:gd name="T25" fmla="*/ 0 h 187"/>
                    <a:gd name="T26" fmla="*/ 9 w 126"/>
                    <a:gd name="T27" fmla="*/ 0 h 187"/>
                    <a:gd name="T28" fmla="*/ 0 w 126"/>
                    <a:gd name="T29" fmla="*/ 10 h 187"/>
                    <a:gd name="T30" fmla="*/ 9 w 126"/>
                    <a:gd name="T31" fmla="*/ 21 h 187"/>
                    <a:gd name="T32" fmla="*/ 11 w 126"/>
                    <a:gd name="T33" fmla="*/ 21 h 187"/>
                    <a:gd name="T34" fmla="*/ 16 w 126"/>
                    <a:gd name="T35" fmla="*/ 56 h 187"/>
                    <a:gd name="T36" fmla="*/ 48 w 126"/>
                    <a:gd name="T37" fmla="*/ 95 h 187"/>
                    <a:gd name="T38" fmla="*/ 49 w 126"/>
                    <a:gd name="T39" fmla="*/ 96 h 187"/>
                    <a:gd name="T40" fmla="*/ 50 w 126"/>
                    <a:gd name="T41" fmla="*/ 98 h 187"/>
                    <a:gd name="T42" fmla="*/ 49 w 126"/>
                    <a:gd name="T43" fmla="*/ 100 h 187"/>
                    <a:gd name="T44" fmla="*/ 48 w 126"/>
                    <a:gd name="T45" fmla="*/ 101 h 187"/>
                    <a:gd name="T46" fmla="*/ 15 w 126"/>
                    <a:gd name="T47" fmla="*/ 137 h 187"/>
                    <a:gd name="T48" fmla="*/ 10 w 126"/>
                    <a:gd name="T49" fmla="*/ 166 h 187"/>
                    <a:gd name="T50" fmla="*/ 9 w 126"/>
                    <a:gd name="T51" fmla="*/ 166 h 187"/>
                    <a:gd name="T52" fmla="*/ 0 w 126"/>
                    <a:gd name="T53" fmla="*/ 177 h 187"/>
                    <a:gd name="T54" fmla="*/ 9 w 126"/>
                    <a:gd name="T55" fmla="*/ 187 h 187"/>
                    <a:gd name="T56" fmla="*/ 117 w 126"/>
                    <a:gd name="T57" fmla="*/ 187 h 187"/>
                    <a:gd name="T58" fmla="*/ 126 w 126"/>
                    <a:gd name="T59" fmla="*/ 177 h 187"/>
                    <a:gd name="T60" fmla="*/ 117 w 126"/>
                    <a:gd name="T61" fmla="*/ 166 h 187"/>
                    <a:gd name="T62" fmla="*/ 20 w 126"/>
                    <a:gd name="T63" fmla="*/ 139 h 187"/>
                    <a:gd name="T64" fmla="*/ 50 w 126"/>
                    <a:gd name="T65" fmla="*/ 106 h 187"/>
                    <a:gd name="T66" fmla="*/ 52 w 126"/>
                    <a:gd name="T67" fmla="*/ 105 h 187"/>
                    <a:gd name="T68" fmla="*/ 55 w 126"/>
                    <a:gd name="T69" fmla="*/ 99 h 187"/>
                    <a:gd name="T70" fmla="*/ 52 w 126"/>
                    <a:gd name="T71" fmla="*/ 91 h 187"/>
                    <a:gd name="T72" fmla="*/ 51 w 126"/>
                    <a:gd name="T73" fmla="*/ 90 h 187"/>
                    <a:gd name="T74" fmla="*/ 21 w 126"/>
                    <a:gd name="T75" fmla="*/ 53 h 187"/>
                    <a:gd name="T76" fmla="*/ 16 w 126"/>
                    <a:gd name="T77" fmla="*/ 21 h 187"/>
                    <a:gd name="T78" fmla="*/ 110 w 126"/>
                    <a:gd name="T79" fmla="*/ 21 h 187"/>
                    <a:gd name="T80" fmla="*/ 105 w 126"/>
                    <a:gd name="T81" fmla="*/ 53 h 187"/>
                    <a:gd name="T82" fmla="*/ 75 w 126"/>
                    <a:gd name="T83" fmla="*/ 90 h 187"/>
                    <a:gd name="T84" fmla="*/ 74 w 126"/>
                    <a:gd name="T85" fmla="*/ 91 h 187"/>
                    <a:gd name="T86" fmla="*/ 71 w 126"/>
                    <a:gd name="T87" fmla="*/ 99 h 187"/>
                    <a:gd name="T88" fmla="*/ 74 w 126"/>
                    <a:gd name="T89" fmla="*/ 105 h 187"/>
                    <a:gd name="T90" fmla="*/ 76 w 126"/>
                    <a:gd name="T91" fmla="*/ 106 h 187"/>
                    <a:gd name="T92" fmla="*/ 106 w 126"/>
                    <a:gd name="T93" fmla="*/ 139 h 187"/>
                    <a:gd name="T94" fmla="*/ 111 w 126"/>
                    <a:gd name="T95" fmla="*/ 166 h 187"/>
                    <a:gd name="T96" fmla="*/ 99 w 126"/>
                    <a:gd name="T97" fmla="*/ 166 h 187"/>
                    <a:gd name="T98" fmla="*/ 63 w 126"/>
                    <a:gd name="T99" fmla="*/ 119 h 187"/>
                    <a:gd name="T100" fmla="*/ 26 w 126"/>
                    <a:gd name="T101" fmla="*/ 166 h 187"/>
                    <a:gd name="T102" fmla="*/ 15 w 126"/>
                    <a:gd name="T103" fmla="*/ 166 h 187"/>
                    <a:gd name="T104" fmla="*/ 20 w 126"/>
                    <a:gd name="T105" fmla="*/ 1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87">
                      <a:moveTo>
                        <a:pt x="117" y="166"/>
                      </a:moveTo>
                      <a:cubicBezTo>
                        <a:pt x="116" y="166"/>
                        <a:pt x="116" y="166"/>
                        <a:pt x="116" y="166"/>
                      </a:cubicBezTo>
                      <a:cubicBezTo>
                        <a:pt x="116" y="160"/>
                        <a:pt x="116" y="150"/>
                        <a:pt x="111" y="137"/>
                      </a:cubicBezTo>
                      <a:cubicBezTo>
                        <a:pt x="104" y="116"/>
                        <a:pt x="85" y="105"/>
                        <a:pt x="78" y="101"/>
                      </a:cubicBezTo>
                      <a:cubicBezTo>
                        <a:pt x="78" y="100"/>
                        <a:pt x="77" y="100"/>
                        <a:pt x="77" y="100"/>
                      </a:cubicBezTo>
                      <a:cubicBezTo>
                        <a:pt x="77" y="100"/>
                        <a:pt x="76" y="99"/>
                        <a:pt x="76" y="98"/>
                      </a:cubicBezTo>
                      <a:cubicBezTo>
                        <a:pt x="76" y="97"/>
                        <a:pt x="77" y="97"/>
                        <a:pt x="77" y="96"/>
                      </a:cubicBezTo>
                      <a:cubicBezTo>
                        <a:pt x="78" y="95"/>
                        <a:pt x="78" y="95"/>
                        <a:pt x="78" y="95"/>
                      </a:cubicBezTo>
                      <a:cubicBezTo>
                        <a:pt x="94" y="78"/>
                        <a:pt x="105" y="65"/>
                        <a:pt x="110" y="56"/>
                      </a:cubicBezTo>
                      <a:cubicBezTo>
                        <a:pt x="115" y="45"/>
                        <a:pt x="115" y="29"/>
                        <a:pt x="115" y="21"/>
                      </a:cubicBezTo>
                      <a:cubicBezTo>
                        <a:pt x="117" y="21"/>
                        <a:pt x="117" y="21"/>
                        <a:pt x="117" y="21"/>
                      </a:cubicBezTo>
                      <a:cubicBezTo>
                        <a:pt x="122" y="21"/>
                        <a:pt x="126" y="16"/>
                        <a:pt x="126" y="10"/>
                      </a:cubicBezTo>
                      <a:cubicBezTo>
                        <a:pt x="126" y="4"/>
                        <a:pt x="122" y="0"/>
                        <a:pt x="117" y="0"/>
                      </a:cubicBezTo>
                      <a:cubicBezTo>
                        <a:pt x="9" y="0"/>
                        <a:pt x="9" y="0"/>
                        <a:pt x="9" y="0"/>
                      </a:cubicBezTo>
                      <a:cubicBezTo>
                        <a:pt x="4" y="0"/>
                        <a:pt x="0" y="4"/>
                        <a:pt x="0" y="10"/>
                      </a:cubicBezTo>
                      <a:cubicBezTo>
                        <a:pt x="0" y="16"/>
                        <a:pt x="4" y="21"/>
                        <a:pt x="9" y="21"/>
                      </a:cubicBezTo>
                      <a:cubicBezTo>
                        <a:pt x="11" y="21"/>
                        <a:pt x="11" y="21"/>
                        <a:pt x="11" y="21"/>
                      </a:cubicBezTo>
                      <a:cubicBezTo>
                        <a:pt x="11" y="29"/>
                        <a:pt x="10" y="45"/>
                        <a:pt x="16" y="56"/>
                      </a:cubicBezTo>
                      <a:cubicBezTo>
                        <a:pt x="21" y="65"/>
                        <a:pt x="32" y="78"/>
                        <a:pt x="48" y="95"/>
                      </a:cubicBezTo>
                      <a:cubicBezTo>
                        <a:pt x="49" y="96"/>
                        <a:pt x="49" y="96"/>
                        <a:pt x="49" y="96"/>
                      </a:cubicBezTo>
                      <a:cubicBezTo>
                        <a:pt x="49" y="97"/>
                        <a:pt x="50" y="97"/>
                        <a:pt x="50" y="98"/>
                      </a:cubicBezTo>
                      <a:cubicBezTo>
                        <a:pt x="50" y="99"/>
                        <a:pt x="49" y="100"/>
                        <a:pt x="49" y="100"/>
                      </a:cubicBezTo>
                      <a:cubicBezTo>
                        <a:pt x="49" y="100"/>
                        <a:pt x="48" y="100"/>
                        <a:pt x="48" y="101"/>
                      </a:cubicBezTo>
                      <a:cubicBezTo>
                        <a:pt x="41" y="105"/>
                        <a:pt x="22" y="116"/>
                        <a:pt x="15" y="137"/>
                      </a:cubicBezTo>
                      <a:cubicBezTo>
                        <a:pt x="10" y="150"/>
                        <a:pt x="10" y="160"/>
                        <a:pt x="10" y="166"/>
                      </a:cubicBezTo>
                      <a:cubicBezTo>
                        <a:pt x="9" y="166"/>
                        <a:pt x="9" y="166"/>
                        <a:pt x="9" y="166"/>
                      </a:cubicBezTo>
                      <a:cubicBezTo>
                        <a:pt x="4" y="166"/>
                        <a:pt x="0" y="171"/>
                        <a:pt x="0" y="177"/>
                      </a:cubicBezTo>
                      <a:cubicBezTo>
                        <a:pt x="0" y="182"/>
                        <a:pt x="4" y="187"/>
                        <a:pt x="9" y="187"/>
                      </a:cubicBezTo>
                      <a:cubicBezTo>
                        <a:pt x="117" y="187"/>
                        <a:pt x="117" y="187"/>
                        <a:pt x="117" y="187"/>
                      </a:cubicBezTo>
                      <a:cubicBezTo>
                        <a:pt x="122" y="187"/>
                        <a:pt x="126" y="182"/>
                        <a:pt x="126" y="177"/>
                      </a:cubicBezTo>
                      <a:cubicBezTo>
                        <a:pt x="126" y="171"/>
                        <a:pt x="122" y="166"/>
                        <a:pt x="117" y="166"/>
                      </a:cubicBezTo>
                      <a:close/>
                      <a:moveTo>
                        <a:pt x="20" y="139"/>
                      </a:moveTo>
                      <a:cubicBezTo>
                        <a:pt x="24" y="127"/>
                        <a:pt x="34" y="116"/>
                        <a:pt x="50" y="106"/>
                      </a:cubicBezTo>
                      <a:cubicBezTo>
                        <a:pt x="51" y="106"/>
                        <a:pt x="52" y="105"/>
                        <a:pt x="52" y="105"/>
                      </a:cubicBezTo>
                      <a:cubicBezTo>
                        <a:pt x="53" y="104"/>
                        <a:pt x="55" y="102"/>
                        <a:pt x="55" y="99"/>
                      </a:cubicBezTo>
                      <a:cubicBezTo>
                        <a:pt x="55" y="97"/>
                        <a:pt x="55" y="94"/>
                        <a:pt x="52" y="91"/>
                      </a:cubicBezTo>
                      <a:cubicBezTo>
                        <a:pt x="51" y="90"/>
                        <a:pt x="51" y="90"/>
                        <a:pt x="51" y="90"/>
                      </a:cubicBezTo>
                      <a:cubicBezTo>
                        <a:pt x="32" y="70"/>
                        <a:pt x="24" y="58"/>
                        <a:pt x="21" y="53"/>
                      </a:cubicBezTo>
                      <a:cubicBezTo>
                        <a:pt x="16" y="43"/>
                        <a:pt x="16" y="28"/>
                        <a:pt x="16" y="21"/>
                      </a:cubicBezTo>
                      <a:cubicBezTo>
                        <a:pt x="110" y="21"/>
                        <a:pt x="110" y="21"/>
                        <a:pt x="110" y="21"/>
                      </a:cubicBezTo>
                      <a:cubicBezTo>
                        <a:pt x="110" y="28"/>
                        <a:pt x="110" y="43"/>
                        <a:pt x="105" y="53"/>
                      </a:cubicBezTo>
                      <a:cubicBezTo>
                        <a:pt x="102" y="58"/>
                        <a:pt x="94" y="70"/>
                        <a:pt x="75" y="90"/>
                      </a:cubicBezTo>
                      <a:cubicBezTo>
                        <a:pt x="74" y="91"/>
                        <a:pt x="74" y="91"/>
                        <a:pt x="74" y="91"/>
                      </a:cubicBezTo>
                      <a:cubicBezTo>
                        <a:pt x="71" y="94"/>
                        <a:pt x="71" y="97"/>
                        <a:pt x="71" y="99"/>
                      </a:cubicBezTo>
                      <a:cubicBezTo>
                        <a:pt x="71" y="102"/>
                        <a:pt x="73" y="104"/>
                        <a:pt x="74" y="105"/>
                      </a:cubicBezTo>
                      <a:cubicBezTo>
                        <a:pt x="74" y="105"/>
                        <a:pt x="75" y="106"/>
                        <a:pt x="76" y="106"/>
                      </a:cubicBezTo>
                      <a:cubicBezTo>
                        <a:pt x="92" y="116"/>
                        <a:pt x="102" y="127"/>
                        <a:pt x="106" y="139"/>
                      </a:cubicBezTo>
                      <a:cubicBezTo>
                        <a:pt x="111" y="152"/>
                        <a:pt x="111" y="161"/>
                        <a:pt x="111" y="166"/>
                      </a:cubicBezTo>
                      <a:cubicBezTo>
                        <a:pt x="99" y="166"/>
                        <a:pt x="99" y="166"/>
                        <a:pt x="99" y="166"/>
                      </a:cubicBezTo>
                      <a:cubicBezTo>
                        <a:pt x="97" y="128"/>
                        <a:pt x="66" y="119"/>
                        <a:pt x="63" y="119"/>
                      </a:cubicBezTo>
                      <a:cubicBezTo>
                        <a:pt x="35" y="123"/>
                        <a:pt x="28" y="154"/>
                        <a:pt x="26" y="166"/>
                      </a:cubicBezTo>
                      <a:cubicBezTo>
                        <a:pt x="15" y="166"/>
                        <a:pt x="15" y="166"/>
                        <a:pt x="15" y="166"/>
                      </a:cubicBezTo>
                      <a:cubicBezTo>
                        <a:pt x="15" y="161"/>
                        <a:pt x="15" y="152"/>
                        <a:pt x="20" y="139"/>
                      </a:cubicBezTo>
                      <a:close/>
                    </a:path>
                  </a:pathLst>
                </a:custGeom>
                <a:grpFill/>
                <a:ln w="9525">
                  <a:solidFill>
                    <a:schemeClr val="accent3"/>
                  </a:solidFill>
                  <a:round/>
                  <a:headEnd/>
                  <a:tailEnd/>
                </a:ln>
                <a:extLst/>
              </p:spPr>
              <p:txBody>
                <a:bodyPr vert="horz" wrap="square" lIns="68750" tIns="34375" rIns="68750" bIns="34375" numCol="1" anchor="t" anchorCtr="0" compatLnSpc="1">
                  <a:prstTxWarp prst="textNoShape">
                    <a:avLst/>
                  </a:prstTxWarp>
                </a:bodyPr>
                <a:lstStyle/>
                <a:p>
                  <a:endParaRPr lang="en-US" sz="1353" dirty="0">
                    <a:solidFill>
                      <a:prstClr val="black"/>
                    </a:solidFill>
                  </a:endParaRPr>
                </a:p>
              </p:txBody>
            </p:sp>
            <p:sp>
              <p:nvSpPr>
                <p:cNvPr id="13" name="Freeform 35"/>
                <p:cNvSpPr>
                  <a:spLocks/>
                </p:cNvSpPr>
                <p:nvPr/>
              </p:nvSpPr>
              <p:spPr bwMode="auto">
                <a:xfrm>
                  <a:off x="2311400" y="2232026"/>
                  <a:ext cx="173038" cy="93663"/>
                </a:xfrm>
                <a:custGeom>
                  <a:avLst/>
                  <a:gdLst>
                    <a:gd name="T0" fmla="*/ 47 w 52"/>
                    <a:gd name="T1" fmla="*/ 3 h 28"/>
                    <a:gd name="T2" fmla="*/ 0 w 52"/>
                    <a:gd name="T3" fmla="*/ 3 h 28"/>
                    <a:gd name="T4" fmla="*/ 25 w 52"/>
                    <a:gd name="T5" fmla="*/ 28 h 28"/>
                    <a:gd name="T6" fmla="*/ 47 w 52"/>
                    <a:gd name="T7" fmla="*/ 3 h 28"/>
                  </a:gdLst>
                  <a:ahLst/>
                  <a:cxnLst>
                    <a:cxn ang="0">
                      <a:pos x="T0" y="T1"/>
                    </a:cxn>
                    <a:cxn ang="0">
                      <a:pos x="T2" y="T3"/>
                    </a:cxn>
                    <a:cxn ang="0">
                      <a:pos x="T4" y="T5"/>
                    </a:cxn>
                    <a:cxn ang="0">
                      <a:pos x="T6" y="T7"/>
                    </a:cxn>
                  </a:cxnLst>
                  <a:rect l="0" t="0" r="r" b="b"/>
                  <a:pathLst>
                    <a:path w="52" h="28">
                      <a:moveTo>
                        <a:pt x="47" y="3"/>
                      </a:moveTo>
                      <a:cubicBezTo>
                        <a:pt x="45" y="2"/>
                        <a:pt x="0" y="0"/>
                        <a:pt x="0" y="3"/>
                      </a:cubicBezTo>
                      <a:cubicBezTo>
                        <a:pt x="0" y="16"/>
                        <a:pt x="25" y="28"/>
                        <a:pt x="25" y="28"/>
                      </a:cubicBezTo>
                      <a:cubicBezTo>
                        <a:pt x="41" y="19"/>
                        <a:pt x="52" y="4"/>
                        <a:pt x="47" y="3"/>
                      </a:cubicBezTo>
                      <a:close/>
                    </a:path>
                  </a:pathLst>
                </a:custGeom>
                <a:grpFill/>
                <a:ln w="9525">
                  <a:solidFill>
                    <a:schemeClr val="accent3"/>
                  </a:solidFill>
                  <a:round/>
                  <a:headEnd/>
                  <a:tailEnd/>
                </a:ln>
                <a:extLst/>
              </p:spPr>
              <p:txBody>
                <a:bodyPr vert="horz" wrap="square" lIns="68750" tIns="34375" rIns="68750" bIns="34375" numCol="1" anchor="t" anchorCtr="0" compatLnSpc="1">
                  <a:prstTxWarp prst="textNoShape">
                    <a:avLst/>
                  </a:prstTxWarp>
                </a:bodyPr>
                <a:lstStyle/>
                <a:p>
                  <a:endParaRPr lang="en-US" sz="1353" dirty="0">
                    <a:solidFill>
                      <a:prstClr val="black"/>
                    </a:solidFill>
                  </a:endParaRPr>
                </a:p>
              </p:txBody>
            </p:sp>
          </p:grpSp>
          <p:sp>
            <p:nvSpPr>
              <p:cNvPr id="10" name="TextBox 9"/>
              <p:cNvSpPr txBox="1"/>
              <p:nvPr/>
            </p:nvSpPr>
            <p:spPr>
              <a:xfrm>
                <a:off x="8021155" y="5354649"/>
                <a:ext cx="1047264" cy="553651"/>
              </a:xfrm>
              <a:prstGeom prst="rect">
                <a:avLst/>
              </a:prstGeom>
              <a:noFill/>
            </p:spPr>
            <p:txBody>
              <a:bodyPr wrap="none" rtlCol="0">
                <a:spAutoFit/>
              </a:bodyPr>
              <a:lstStyle/>
              <a:p>
                <a:pPr algn="ctr"/>
                <a:r>
                  <a:rPr lang="en-US" sz="2105" dirty="0">
                    <a:solidFill>
                      <a:schemeClr val="accent3"/>
                    </a:solidFill>
                    <a:latin typeface="+mj-lt"/>
                  </a:rPr>
                  <a:t>2012</a:t>
                </a:r>
              </a:p>
            </p:txBody>
          </p:sp>
          <p:sp>
            <p:nvSpPr>
              <p:cNvPr id="11" name="TextBox 10"/>
              <p:cNvSpPr txBox="1"/>
              <p:nvPr/>
            </p:nvSpPr>
            <p:spPr>
              <a:xfrm>
                <a:off x="8221569" y="3840197"/>
                <a:ext cx="646438" cy="553651"/>
              </a:xfrm>
              <a:prstGeom prst="rect">
                <a:avLst/>
              </a:prstGeom>
              <a:noFill/>
            </p:spPr>
            <p:txBody>
              <a:bodyPr wrap="none" rtlCol="0">
                <a:spAutoFit/>
              </a:bodyPr>
              <a:lstStyle/>
              <a:p>
                <a:pPr algn="ctr"/>
                <a:r>
                  <a:rPr lang="en-US" sz="2105" dirty="0">
                    <a:solidFill>
                      <a:schemeClr val="accent3"/>
                    </a:solidFill>
                    <a:latin typeface="+mj-lt"/>
                  </a:rPr>
                  <a:t>18</a:t>
                </a:r>
              </a:p>
            </p:txBody>
          </p:sp>
        </p:grpSp>
      </p:grpSp>
      <p:sp>
        <p:nvSpPr>
          <p:cNvPr id="24" name="Text Placeholder 5"/>
          <p:cNvSpPr txBox="1">
            <a:spLocks/>
          </p:cNvSpPr>
          <p:nvPr/>
        </p:nvSpPr>
        <p:spPr>
          <a:xfrm>
            <a:off x="2446412" y="6163946"/>
            <a:ext cx="7287509" cy="190972"/>
          </a:xfrm>
          <a:prstGeom prst="rect">
            <a:avLst/>
          </a:prstGeom>
        </p:spPr>
        <p:txBody>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dirty="0">
                <a:solidFill>
                  <a:prstClr val="black"/>
                </a:solidFill>
                <a:latin typeface="Arial"/>
              </a:rPr>
              <a:t>Innosight, Creative Destruction Whips through Corporate America, 2012</a:t>
            </a:r>
            <a:endParaRPr lang="en-US" sz="1600" baseline="30000" dirty="0">
              <a:solidFill>
                <a:prstClr val="black"/>
              </a:solidFill>
              <a:latin typeface="Arial"/>
            </a:endParaRPr>
          </a:p>
        </p:txBody>
      </p:sp>
    </p:spTree>
    <p:extLst>
      <p:ext uri="{BB962C8B-B14F-4D97-AF65-F5344CB8AC3E}">
        <p14:creationId xmlns:p14="http://schemas.microsoft.com/office/powerpoint/2010/main" val="1096727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The challenge of strategic risk</a:t>
            </a:r>
            <a:r>
              <a:rPr lang="en-US" dirty="0"/>
              <a:t/>
            </a:r>
            <a:br>
              <a:rPr lang="en-US" dirty="0"/>
            </a:br>
            <a:endParaRPr lang="en-US" dirty="0"/>
          </a:p>
        </p:txBody>
      </p:sp>
      <p:sp>
        <p:nvSpPr>
          <p:cNvPr id="9" name="Title 3"/>
          <p:cNvSpPr txBox="1">
            <a:spLocks/>
          </p:cNvSpPr>
          <p:nvPr/>
        </p:nvSpPr>
        <p:spPr bwMode="gray">
          <a:xfrm>
            <a:off x="541980" y="1448322"/>
            <a:ext cx="6307438" cy="352012"/>
          </a:xfrm>
          <a:prstGeom prst="rect">
            <a:avLst/>
          </a:prstGeom>
        </p:spPr>
        <p:txBody>
          <a:bodyPr vert="horz" lIns="0" tIns="0" rIns="0" bIns="0" rtlCol="0" anchor="t" anchorCtr="0">
            <a:noAutofit/>
          </a:bodyPr>
          <a:lstStyle>
            <a:lvl1pPr algn="l" defTabSz="914400" rtl="0" eaLnBrk="1" latinLnBrk="0" hangingPunct="1">
              <a:spcBef>
                <a:spcPct val="0"/>
              </a:spcBef>
              <a:buNone/>
              <a:defRPr sz="3200" kern="1200">
                <a:solidFill>
                  <a:schemeClr val="accent2"/>
                </a:solidFill>
                <a:latin typeface="+mj-lt"/>
                <a:ea typeface="+mj-ea"/>
                <a:cs typeface="+mj-cs"/>
              </a:defRPr>
            </a:lvl1pPr>
          </a:lstStyle>
          <a:p>
            <a:r>
              <a:rPr lang="en-US" sz="2800" dirty="0" smtClean="0"/>
              <a:t>Strategic Risks attack the basis for </a:t>
            </a:r>
            <a:br>
              <a:rPr lang="en-US" sz="2800" dirty="0" smtClean="0"/>
            </a:br>
            <a:r>
              <a:rPr lang="en-US" sz="2800" dirty="0" smtClean="0"/>
              <a:t>competitive advantage…</a:t>
            </a:r>
            <a:br>
              <a:rPr lang="en-US" sz="2800" dirty="0" smtClean="0"/>
            </a:br>
            <a:endParaRPr lang="en-US" sz="2800" dirty="0"/>
          </a:p>
        </p:txBody>
      </p:sp>
      <p:sp>
        <p:nvSpPr>
          <p:cNvPr id="10" name="Text Placeholder 5"/>
          <p:cNvSpPr>
            <a:spLocks noGrp="1"/>
          </p:cNvSpPr>
          <p:nvPr>
            <p:ph type="body" sz="quarter" idx="14"/>
          </p:nvPr>
        </p:nvSpPr>
        <p:spPr>
          <a:xfrm>
            <a:off x="541980" y="2857010"/>
            <a:ext cx="7573320" cy="1648513"/>
          </a:xfrm>
        </p:spPr>
        <p:txBody>
          <a:bodyPr/>
          <a:lstStyle/>
          <a:p>
            <a:pPr marL="410185" lvl="1" indent="-257827">
              <a:spcBef>
                <a:spcPts val="900"/>
              </a:spcBef>
              <a:buFont typeface="Wingdings" panose="05000000000000000000" pitchFamily="2" charset="2"/>
              <a:buChar char="§"/>
            </a:pPr>
            <a:r>
              <a:rPr lang="en-US" sz="2400" dirty="0">
                <a:solidFill>
                  <a:schemeClr val="tx1"/>
                </a:solidFill>
                <a:ea typeface="Segoe UI" panose="020B0502040204020203" pitchFamily="34" charset="0"/>
                <a:cs typeface="Segoe UI" panose="020B0502040204020203" pitchFamily="34" charset="0"/>
              </a:rPr>
              <a:t>Challenge the logic of strategic choices</a:t>
            </a:r>
          </a:p>
          <a:p>
            <a:pPr marL="410185" lvl="1" indent="-257827">
              <a:spcBef>
                <a:spcPts val="900"/>
              </a:spcBef>
              <a:buFont typeface="Wingdings" panose="05000000000000000000" pitchFamily="2" charset="2"/>
              <a:buChar char="§"/>
            </a:pPr>
            <a:r>
              <a:rPr lang="en-US" sz="2400" dirty="0">
                <a:solidFill>
                  <a:schemeClr val="tx1"/>
                </a:solidFill>
                <a:ea typeface="Segoe UI" panose="020B0502040204020203" pitchFamily="34" charset="0"/>
                <a:cs typeface="Segoe UI" panose="020B0502040204020203" pitchFamily="34" charset="0"/>
              </a:rPr>
              <a:t>Threaten an organization’s competitive position</a:t>
            </a:r>
          </a:p>
          <a:p>
            <a:pPr marL="410185" lvl="1" indent="-257827">
              <a:spcBef>
                <a:spcPts val="900"/>
              </a:spcBef>
              <a:buFont typeface="Wingdings" panose="05000000000000000000" pitchFamily="2" charset="2"/>
              <a:buChar char="§"/>
            </a:pPr>
            <a:r>
              <a:rPr lang="en-US" sz="2400" dirty="0">
                <a:solidFill>
                  <a:schemeClr val="tx1"/>
                </a:solidFill>
                <a:ea typeface="Segoe UI" panose="020B0502040204020203" pitchFamily="34" charset="0"/>
                <a:cs typeface="Segoe UI" panose="020B0502040204020203" pitchFamily="34" charset="0"/>
              </a:rPr>
              <a:t>Undermine a company’s ability to achieve or maintain exceptional performance</a:t>
            </a:r>
          </a:p>
        </p:txBody>
      </p:sp>
      <p:sp>
        <p:nvSpPr>
          <p:cNvPr id="11" name="Title 3"/>
          <p:cNvSpPr txBox="1">
            <a:spLocks/>
          </p:cNvSpPr>
          <p:nvPr/>
        </p:nvSpPr>
        <p:spPr bwMode="gray">
          <a:xfrm>
            <a:off x="2266959" y="4990700"/>
            <a:ext cx="6307438" cy="35201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3"/>
                </a:solidFill>
                <a:latin typeface="+mj-lt"/>
                <a:ea typeface="+mj-ea"/>
                <a:cs typeface="+mj-cs"/>
              </a:defRPr>
            </a:lvl1pPr>
          </a:lstStyle>
          <a:p>
            <a:pPr algn="r"/>
            <a:r>
              <a:rPr lang="en-US" i="1" dirty="0">
                <a:solidFill>
                  <a:srgbClr val="00A1DE"/>
                </a:solidFill>
              </a:rPr>
              <a:t>…</a:t>
            </a:r>
            <a:r>
              <a:rPr lang="en-US" b="1" i="1" dirty="0">
                <a:solidFill>
                  <a:srgbClr val="00A1DE"/>
                </a:solidFill>
              </a:rPr>
              <a:t>and</a:t>
            </a:r>
            <a:r>
              <a:rPr lang="en-US" i="1" dirty="0">
                <a:solidFill>
                  <a:srgbClr val="00A1DE"/>
                </a:solidFill>
              </a:rPr>
              <a:t> point the way to new opportunities</a:t>
            </a:r>
            <a:br>
              <a:rPr lang="en-US" i="1" dirty="0">
                <a:solidFill>
                  <a:srgbClr val="00A1DE"/>
                </a:solidFill>
              </a:rPr>
            </a:br>
            <a:endParaRPr lang="en-US" i="1" dirty="0">
              <a:solidFill>
                <a:srgbClr val="00A1DE"/>
              </a:solidFill>
            </a:endParaRPr>
          </a:p>
        </p:txBody>
      </p:sp>
    </p:spTree>
    <p:extLst>
      <p:ext uri="{BB962C8B-B14F-4D97-AF65-F5344CB8AC3E}">
        <p14:creationId xmlns:p14="http://schemas.microsoft.com/office/powerpoint/2010/main" val="907740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55297" y="1791143"/>
            <a:ext cx="7499017" cy="1231106"/>
          </a:xfrm>
        </p:spPr>
        <p:txBody>
          <a:bodyPr wrap="square">
            <a:spAutoFit/>
          </a:bodyPr>
          <a:lstStyle/>
          <a:p>
            <a:r>
              <a:rPr lang="en-US" sz="2000" dirty="0">
                <a:solidFill>
                  <a:prstClr val="black"/>
                </a:solidFill>
                <a:latin typeface="+mj-lt"/>
              </a:rPr>
              <a:t>The Proportion of Significant Losses in Market Value Caused by Each Type of Risk Over the Past </a:t>
            </a:r>
            <a:r>
              <a:rPr lang="en-US" sz="2000" dirty="0" smtClean="0">
                <a:solidFill>
                  <a:prstClr val="black"/>
                </a:solidFill>
                <a:latin typeface="+mj-lt"/>
              </a:rPr>
              <a:t>Decade</a:t>
            </a:r>
            <a:endParaRPr lang="en-US" sz="2000" dirty="0">
              <a:solidFill>
                <a:prstClr val="black"/>
              </a:solidFill>
              <a:latin typeface="+mj-lt"/>
            </a:endParaRPr>
          </a:p>
          <a:p>
            <a:endParaRPr lang="en-US" sz="2000" dirty="0">
              <a:solidFill>
                <a:prstClr val="black"/>
              </a:solidFill>
              <a:latin typeface="+mj-lt"/>
            </a:endParaRPr>
          </a:p>
        </p:txBody>
      </p:sp>
      <p:sp>
        <p:nvSpPr>
          <p:cNvPr id="3" name="Title 2"/>
          <p:cNvSpPr>
            <a:spLocks noGrp="1"/>
          </p:cNvSpPr>
          <p:nvPr>
            <p:ph type="title"/>
          </p:nvPr>
        </p:nvSpPr>
        <p:spPr/>
        <p:txBody>
          <a:bodyPr/>
          <a:lstStyle/>
          <a:p>
            <a:r>
              <a:rPr lang="en-US" dirty="0" smtClean="0"/>
              <a:t>Risk programs and risk realities</a:t>
            </a:r>
            <a:endParaRPr lang="en-US" dirty="0"/>
          </a:p>
        </p:txBody>
      </p:sp>
      <p:sp>
        <p:nvSpPr>
          <p:cNvPr id="25" name="Rectangle 24"/>
          <p:cNvSpPr/>
          <p:nvPr/>
        </p:nvSpPr>
        <p:spPr bwMode="gray">
          <a:xfrm>
            <a:off x="845577" y="2467601"/>
            <a:ext cx="5321257" cy="381114"/>
          </a:xfrm>
          <a:prstGeom prst="rect">
            <a:avLst/>
          </a:prstGeom>
          <a:solidFill>
            <a:schemeClr val="accent3"/>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26" name="Rectangle 25"/>
          <p:cNvSpPr/>
          <p:nvPr/>
        </p:nvSpPr>
        <p:spPr bwMode="gray">
          <a:xfrm>
            <a:off x="6244052" y="2467600"/>
            <a:ext cx="556876" cy="381114"/>
          </a:xfrm>
          <a:prstGeom prst="rect">
            <a:avLst/>
          </a:prstGeom>
          <a:solidFill>
            <a:schemeClr val="bg2">
              <a:lumMod val="75000"/>
            </a:schemeClr>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27" name="Rectangle 26"/>
          <p:cNvSpPr/>
          <p:nvPr/>
        </p:nvSpPr>
        <p:spPr bwMode="gray">
          <a:xfrm>
            <a:off x="6878146" y="2467600"/>
            <a:ext cx="185625" cy="381114"/>
          </a:xfrm>
          <a:prstGeom prst="rect">
            <a:avLst/>
          </a:prstGeom>
          <a:solidFill>
            <a:schemeClr val="tx2">
              <a:lumMod val="50000"/>
              <a:lumOff val="50000"/>
            </a:schemeClr>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28" name="Rectangle 27"/>
          <p:cNvSpPr/>
          <p:nvPr/>
        </p:nvSpPr>
        <p:spPr bwMode="gray">
          <a:xfrm>
            <a:off x="7140990" y="2467600"/>
            <a:ext cx="123750" cy="381114"/>
          </a:xfrm>
          <a:prstGeom prst="rect">
            <a:avLst/>
          </a:prstGeom>
          <a:solidFill>
            <a:schemeClr val="tx2">
              <a:lumMod val="25000"/>
              <a:lumOff val="75000"/>
            </a:schemeClr>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29" name="TextBox 28"/>
          <p:cNvSpPr txBox="1"/>
          <p:nvPr/>
        </p:nvSpPr>
        <p:spPr>
          <a:xfrm>
            <a:off x="845577" y="2908497"/>
            <a:ext cx="1436291" cy="276999"/>
          </a:xfrm>
          <a:prstGeom prst="rect">
            <a:avLst/>
          </a:prstGeom>
          <a:noFill/>
        </p:spPr>
        <p:txBody>
          <a:bodyPr wrap="none" lIns="0" tIns="0" rIns="0" bIns="0" rtlCol="0">
            <a:spAutoFit/>
          </a:bodyPr>
          <a:lstStyle/>
          <a:p>
            <a:pPr>
              <a:spcBef>
                <a:spcPts val="451"/>
              </a:spcBef>
              <a:buSzPct val="100000"/>
            </a:pPr>
            <a:r>
              <a:rPr lang="en-US" dirty="0">
                <a:solidFill>
                  <a:schemeClr val="accent3"/>
                </a:solidFill>
              </a:rPr>
              <a:t>86% Strategic</a:t>
            </a:r>
          </a:p>
        </p:txBody>
      </p:sp>
      <p:sp>
        <p:nvSpPr>
          <p:cNvPr id="30" name="TextBox 29"/>
          <p:cNvSpPr txBox="1"/>
          <p:nvPr/>
        </p:nvSpPr>
        <p:spPr>
          <a:xfrm>
            <a:off x="5609801" y="2908497"/>
            <a:ext cx="894476" cy="416396"/>
          </a:xfrm>
          <a:prstGeom prst="rect">
            <a:avLst/>
          </a:prstGeom>
          <a:noFill/>
        </p:spPr>
        <p:txBody>
          <a:bodyPr wrap="none" lIns="0" tIns="0" rIns="0" bIns="0" rtlCol="0">
            <a:spAutoFit/>
          </a:bodyPr>
          <a:lstStyle/>
          <a:p>
            <a:pPr algn="r">
              <a:spcBef>
                <a:spcPts val="451"/>
              </a:spcBef>
              <a:buSzPct val="100000"/>
            </a:pPr>
            <a:r>
              <a:rPr lang="en-US" sz="1353" dirty="0" smtClean="0">
                <a:solidFill>
                  <a:schemeClr val="bg2">
                    <a:lumMod val="75000"/>
                  </a:schemeClr>
                </a:solidFill>
              </a:rPr>
              <a:t>9%</a:t>
            </a:r>
            <a:br>
              <a:rPr lang="en-US" sz="1353" dirty="0" smtClean="0">
                <a:solidFill>
                  <a:schemeClr val="bg2">
                    <a:lumMod val="75000"/>
                  </a:schemeClr>
                </a:solidFill>
              </a:rPr>
            </a:br>
            <a:r>
              <a:rPr lang="en-US" sz="1353" dirty="0" smtClean="0">
                <a:solidFill>
                  <a:schemeClr val="bg2">
                    <a:lumMod val="75000"/>
                  </a:schemeClr>
                </a:solidFill>
              </a:rPr>
              <a:t>Operational</a:t>
            </a:r>
            <a:endParaRPr lang="en-US" sz="1353" dirty="0">
              <a:solidFill>
                <a:schemeClr val="bg2">
                  <a:lumMod val="75000"/>
                </a:schemeClr>
              </a:solidFill>
            </a:endParaRPr>
          </a:p>
        </p:txBody>
      </p:sp>
      <p:sp>
        <p:nvSpPr>
          <p:cNvPr id="31" name="TextBox 30"/>
          <p:cNvSpPr txBox="1"/>
          <p:nvPr/>
        </p:nvSpPr>
        <p:spPr>
          <a:xfrm>
            <a:off x="6861818" y="3076928"/>
            <a:ext cx="1816419" cy="832792"/>
          </a:xfrm>
          <a:prstGeom prst="rect">
            <a:avLst/>
          </a:prstGeom>
          <a:noFill/>
        </p:spPr>
        <p:txBody>
          <a:bodyPr wrap="square" lIns="0" tIns="0" rIns="0" bIns="0" rtlCol="0">
            <a:spAutoFit/>
          </a:bodyPr>
          <a:lstStyle/>
          <a:p>
            <a:pPr>
              <a:spcBef>
                <a:spcPts val="451"/>
              </a:spcBef>
              <a:buSzPct val="100000"/>
            </a:pPr>
            <a:r>
              <a:rPr lang="en-US" sz="1353" dirty="0">
                <a:solidFill>
                  <a:schemeClr val="tx2">
                    <a:lumMod val="50000"/>
                    <a:lumOff val="50000"/>
                  </a:schemeClr>
                </a:solidFill>
              </a:rPr>
              <a:t>3% </a:t>
            </a:r>
            <a:r>
              <a:rPr lang="en-US" sz="1353" dirty="0" smtClean="0">
                <a:solidFill>
                  <a:schemeClr val="tx2">
                    <a:lumMod val="50000"/>
                    <a:lumOff val="50000"/>
                  </a:schemeClr>
                </a:solidFill>
              </a:rPr>
              <a:t/>
            </a:r>
            <a:br>
              <a:rPr lang="en-US" sz="1353" dirty="0" smtClean="0">
                <a:solidFill>
                  <a:schemeClr val="tx2">
                    <a:lumMod val="50000"/>
                    <a:lumOff val="50000"/>
                  </a:schemeClr>
                </a:solidFill>
              </a:rPr>
            </a:br>
            <a:r>
              <a:rPr lang="en-US" sz="1353" dirty="0" smtClean="0">
                <a:solidFill>
                  <a:schemeClr val="tx2">
                    <a:lumMod val="50000"/>
                    <a:lumOff val="50000"/>
                  </a:schemeClr>
                </a:solidFill>
              </a:rPr>
              <a:t>Legal</a:t>
            </a:r>
            <a:br>
              <a:rPr lang="en-US" sz="1353" dirty="0" smtClean="0">
                <a:solidFill>
                  <a:schemeClr val="tx2">
                    <a:lumMod val="50000"/>
                    <a:lumOff val="50000"/>
                  </a:schemeClr>
                </a:solidFill>
              </a:rPr>
            </a:br>
            <a:r>
              <a:rPr lang="en-US" sz="1353" dirty="0" smtClean="0">
                <a:solidFill>
                  <a:schemeClr val="tx2">
                    <a:lumMod val="50000"/>
                    <a:lumOff val="50000"/>
                  </a:schemeClr>
                </a:solidFill>
              </a:rPr>
              <a:t>and</a:t>
            </a:r>
            <a:br>
              <a:rPr lang="en-US" sz="1353" dirty="0" smtClean="0">
                <a:solidFill>
                  <a:schemeClr val="tx2">
                    <a:lumMod val="50000"/>
                    <a:lumOff val="50000"/>
                  </a:schemeClr>
                </a:solidFill>
              </a:rPr>
            </a:br>
            <a:r>
              <a:rPr lang="en-US" sz="1353" dirty="0" smtClean="0">
                <a:solidFill>
                  <a:schemeClr val="tx2">
                    <a:lumMod val="50000"/>
                    <a:lumOff val="50000"/>
                  </a:schemeClr>
                </a:solidFill>
              </a:rPr>
              <a:t>compliance</a:t>
            </a:r>
            <a:endParaRPr lang="en-US" sz="1353" dirty="0">
              <a:solidFill>
                <a:schemeClr val="tx2">
                  <a:lumMod val="50000"/>
                  <a:lumOff val="50000"/>
                </a:schemeClr>
              </a:solidFill>
            </a:endParaRPr>
          </a:p>
        </p:txBody>
      </p:sp>
      <p:sp>
        <p:nvSpPr>
          <p:cNvPr id="32" name="TextBox 31"/>
          <p:cNvSpPr txBox="1"/>
          <p:nvPr/>
        </p:nvSpPr>
        <p:spPr>
          <a:xfrm>
            <a:off x="7140990" y="2916679"/>
            <a:ext cx="1107881" cy="416396"/>
          </a:xfrm>
          <a:prstGeom prst="rect">
            <a:avLst/>
          </a:prstGeom>
          <a:noFill/>
        </p:spPr>
        <p:txBody>
          <a:bodyPr wrap="square" lIns="0" tIns="0" rIns="0" bIns="0" rtlCol="0">
            <a:spAutoFit/>
          </a:bodyPr>
          <a:lstStyle/>
          <a:p>
            <a:pPr>
              <a:spcBef>
                <a:spcPts val="451"/>
              </a:spcBef>
              <a:buSzPct val="100000"/>
            </a:pPr>
            <a:r>
              <a:rPr lang="en-US" sz="1353" dirty="0">
                <a:solidFill>
                  <a:schemeClr val="tx2">
                    <a:lumMod val="25000"/>
                    <a:lumOff val="75000"/>
                  </a:schemeClr>
                </a:solidFill>
              </a:rPr>
              <a:t>2% </a:t>
            </a:r>
            <a:r>
              <a:rPr lang="en-US" sz="1353" dirty="0" smtClean="0">
                <a:solidFill>
                  <a:schemeClr val="tx2">
                    <a:lumMod val="25000"/>
                    <a:lumOff val="75000"/>
                  </a:schemeClr>
                </a:solidFill>
              </a:rPr>
              <a:t>Financial</a:t>
            </a:r>
            <a:br>
              <a:rPr lang="en-US" sz="1353" dirty="0" smtClean="0">
                <a:solidFill>
                  <a:schemeClr val="tx2">
                    <a:lumMod val="25000"/>
                    <a:lumOff val="75000"/>
                  </a:schemeClr>
                </a:solidFill>
              </a:rPr>
            </a:br>
            <a:r>
              <a:rPr lang="en-US" sz="1353" dirty="0" smtClean="0">
                <a:solidFill>
                  <a:schemeClr val="tx2">
                    <a:lumMod val="25000"/>
                    <a:lumOff val="75000"/>
                  </a:schemeClr>
                </a:solidFill>
              </a:rPr>
              <a:t>      </a:t>
            </a:r>
            <a:r>
              <a:rPr lang="en-US" sz="1353" dirty="0" smtClean="0">
                <a:solidFill>
                  <a:schemeClr val="tx2">
                    <a:lumMod val="25000"/>
                    <a:lumOff val="75000"/>
                  </a:schemeClr>
                </a:solidFill>
              </a:rPr>
              <a:t>reporting</a:t>
            </a:r>
            <a:endParaRPr lang="en-US" sz="1353" dirty="0">
              <a:solidFill>
                <a:schemeClr val="tx2">
                  <a:lumMod val="25000"/>
                  <a:lumOff val="75000"/>
                </a:schemeClr>
              </a:solidFill>
            </a:endParaRPr>
          </a:p>
        </p:txBody>
      </p:sp>
      <p:grpSp>
        <p:nvGrpSpPr>
          <p:cNvPr id="4" name="Group 3"/>
          <p:cNvGrpSpPr/>
          <p:nvPr/>
        </p:nvGrpSpPr>
        <p:grpSpPr>
          <a:xfrm>
            <a:off x="1937096" y="4572118"/>
            <a:ext cx="6419163" cy="996921"/>
            <a:chOff x="1937096" y="4016958"/>
            <a:chExt cx="6419163" cy="996921"/>
          </a:xfrm>
        </p:grpSpPr>
        <p:sp>
          <p:nvSpPr>
            <p:cNvPr id="33" name="Rectangle 32"/>
            <p:cNvSpPr/>
            <p:nvPr/>
          </p:nvSpPr>
          <p:spPr bwMode="gray">
            <a:xfrm>
              <a:off x="1937097" y="4018985"/>
              <a:ext cx="371250" cy="381114"/>
            </a:xfrm>
            <a:prstGeom prst="rect">
              <a:avLst/>
            </a:prstGeom>
            <a:solidFill>
              <a:schemeClr val="accent3"/>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34" name="Rectangle 33"/>
            <p:cNvSpPr/>
            <p:nvPr/>
          </p:nvSpPr>
          <p:spPr bwMode="gray">
            <a:xfrm>
              <a:off x="2385565" y="4018985"/>
              <a:ext cx="2598753" cy="381114"/>
            </a:xfrm>
            <a:prstGeom prst="rect">
              <a:avLst/>
            </a:prstGeom>
            <a:solidFill>
              <a:schemeClr val="bg2">
                <a:lumMod val="75000"/>
              </a:schemeClr>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35" name="Rectangle 34"/>
            <p:cNvSpPr/>
            <p:nvPr/>
          </p:nvSpPr>
          <p:spPr bwMode="gray">
            <a:xfrm>
              <a:off x="5061537" y="4018985"/>
              <a:ext cx="804376" cy="381114"/>
            </a:xfrm>
            <a:prstGeom prst="rect">
              <a:avLst/>
            </a:prstGeom>
            <a:solidFill>
              <a:schemeClr val="tx2">
                <a:lumMod val="50000"/>
                <a:lumOff val="50000"/>
              </a:schemeClr>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36" name="Rectangle 35"/>
            <p:cNvSpPr/>
            <p:nvPr/>
          </p:nvSpPr>
          <p:spPr bwMode="gray">
            <a:xfrm>
              <a:off x="5943131" y="4016958"/>
              <a:ext cx="2413128" cy="381114"/>
            </a:xfrm>
            <a:prstGeom prst="rect">
              <a:avLst/>
            </a:prstGeom>
            <a:solidFill>
              <a:schemeClr val="tx2">
                <a:lumMod val="25000"/>
                <a:lumOff val="75000"/>
              </a:schemeClr>
            </a:solidFill>
            <a:ln w="19050" algn="ctr">
              <a:noFill/>
              <a:miter lim="800000"/>
              <a:headEnd/>
              <a:tailEnd/>
            </a:ln>
          </p:spPr>
          <p:txBody>
            <a:bodyPr wrap="square" lIns="66840" tIns="66840" rIns="66840" bIns="66840" rtlCol="0" anchor="ctr"/>
            <a:lstStyle/>
            <a:p>
              <a:pPr algn="ctr">
                <a:lnSpc>
                  <a:spcPct val="106000"/>
                </a:lnSpc>
                <a:buFont typeface="Wingdings 2" pitchFamily="18" charset="2"/>
                <a:buNone/>
              </a:pPr>
              <a:endParaRPr lang="en-US" sz="1203" b="1" dirty="0">
                <a:solidFill>
                  <a:prstClr val="white"/>
                </a:solidFill>
              </a:endParaRPr>
            </a:p>
          </p:txBody>
        </p:sp>
        <p:sp>
          <p:nvSpPr>
            <p:cNvPr id="37" name="TextBox 36"/>
            <p:cNvSpPr txBox="1"/>
            <p:nvPr/>
          </p:nvSpPr>
          <p:spPr>
            <a:xfrm>
              <a:off x="1937096" y="4459881"/>
              <a:ext cx="978608" cy="553998"/>
            </a:xfrm>
            <a:prstGeom prst="rect">
              <a:avLst/>
            </a:prstGeom>
            <a:noFill/>
          </p:spPr>
          <p:txBody>
            <a:bodyPr wrap="square" lIns="0" tIns="0" rIns="0" bIns="0" rtlCol="0">
              <a:spAutoFit/>
            </a:bodyPr>
            <a:lstStyle/>
            <a:p>
              <a:pPr>
                <a:spcBef>
                  <a:spcPts val="451"/>
                </a:spcBef>
                <a:buSzPct val="100000"/>
              </a:pPr>
              <a:r>
                <a:rPr lang="en-US" dirty="0">
                  <a:solidFill>
                    <a:schemeClr val="accent3"/>
                  </a:solidFill>
                </a:rPr>
                <a:t>6% Strategic</a:t>
              </a:r>
            </a:p>
          </p:txBody>
        </p:sp>
        <p:sp>
          <p:nvSpPr>
            <p:cNvPr id="38" name="TextBox 37"/>
            <p:cNvSpPr txBox="1"/>
            <p:nvPr/>
          </p:nvSpPr>
          <p:spPr>
            <a:xfrm>
              <a:off x="3082107" y="4459881"/>
              <a:ext cx="1288814" cy="208199"/>
            </a:xfrm>
            <a:prstGeom prst="rect">
              <a:avLst/>
            </a:prstGeom>
            <a:noFill/>
          </p:spPr>
          <p:txBody>
            <a:bodyPr wrap="none" lIns="0" tIns="0" rIns="0" bIns="0" rtlCol="0">
              <a:spAutoFit/>
            </a:bodyPr>
            <a:lstStyle/>
            <a:p>
              <a:pPr>
                <a:spcBef>
                  <a:spcPts val="451"/>
                </a:spcBef>
                <a:buSzPct val="100000"/>
              </a:pPr>
              <a:r>
                <a:rPr lang="en-US" sz="1353" dirty="0">
                  <a:solidFill>
                    <a:schemeClr val="bg2">
                      <a:lumMod val="75000"/>
                    </a:schemeClr>
                  </a:solidFill>
                </a:rPr>
                <a:t>42% Operational</a:t>
              </a:r>
            </a:p>
          </p:txBody>
        </p:sp>
        <p:sp>
          <p:nvSpPr>
            <p:cNvPr id="39" name="TextBox 38"/>
            <p:cNvSpPr txBox="1"/>
            <p:nvPr/>
          </p:nvSpPr>
          <p:spPr>
            <a:xfrm>
              <a:off x="5061537" y="4458712"/>
              <a:ext cx="1193400" cy="416396"/>
            </a:xfrm>
            <a:prstGeom prst="rect">
              <a:avLst/>
            </a:prstGeom>
            <a:noFill/>
          </p:spPr>
          <p:txBody>
            <a:bodyPr wrap="square" lIns="0" tIns="0" rIns="0" bIns="0" rtlCol="0">
              <a:spAutoFit/>
            </a:bodyPr>
            <a:lstStyle/>
            <a:p>
              <a:pPr>
                <a:spcBef>
                  <a:spcPts val="451"/>
                </a:spcBef>
                <a:buSzPct val="100000"/>
              </a:pPr>
              <a:r>
                <a:rPr lang="en-US" sz="1353" dirty="0">
                  <a:solidFill>
                    <a:schemeClr val="tx2">
                      <a:lumMod val="50000"/>
                      <a:lumOff val="50000"/>
                    </a:schemeClr>
                  </a:solidFill>
                </a:rPr>
                <a:t>13% Legal and compliance</a:t>
              </a:r>
            </a:p>
          </p:txBody>
        </p:sp>
        <p:sp>
          <p:nvSpPr>
            <p:cNvPr id="40" name="TextBox 39"/>
            <p:cNvSpPr txBox="1"/>
            <p:nvPr/>
          </p:nvSpPr>
          <p:spPr>
            <a:xfrm>
              <a:off x="7246433" y="4459881"/>
              <a:ext cx="1107881" cy="416396"/>
            </a:xfrm>
            <a:prstGeom prst="rect">
              <a:avLst/>
            </a:prstGeom>
            <a:noFill/>
          </p:spPr>
          <p:txBody>
            <a:bodyPr wrap="square" lIns="0" tIns="0" rIns="0" bIns="0" rtlCol="0">
              <a:spAutoFit/>
            </a:bodyPr>
            <a:lstStyle/>
            <a:p>
              <a:pPr>
                <a:spcBef>
                  <a:spcPts val="451"/>
                </a:spcBef>
                <a:buSzPct val="100000"/>
              </a:pPr>
              <a:r>
                <a:rPr lang="en-US" sz="1353" dirty="0">
                  <a:solidFill>
                    <a:schemeClr val="tx2">
                      <a:lumMod val="25000"/>
                      <a:lumOff val="75000"/>
                    </a:schemeClr>
                  </a:solidFill>
                </a:rPr>
                <a:t>39% Financial reporting</a:t>
              </a:r>
            </a:p>
          </p:txBody>
        </p:sp>
      </p:grpSp>
      <p:sp>
        <p:nvSpPr>
          <p:cNvPr id="43" name="Text Placeholder 5"/>
          <p:cNvSpPr txBox="1">
            <a:spLocks/>
          </p:cNvSpPr>
          <p:nvPr/>
        </p:nvSpPr>
        <p:spPr>
          <a:xfrm>
            <a:off x="1475017" y="5997588"/>
            <a:ext cx="7287509" cy="190972"/>
          </a:xfrm>
          <a:prstGeom prst="rect">
            <a:avLst/>
          </a:prstGeom>
        </p:spPr>
        <p:txBody>
          <a:bodyPr/>
          <a:lstStyle>
            <a:lvl1pPr marL="342900" indent="-3429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200" i="1" dirty="0" smtClean="0">
                <a:solidFill>
                  <a:prstClr val="black"/>
                </a:solidFill>
                <a:latin typeface="Arial"/>
              </a:rPr>
              <a:t>Reducing </a:t>
            </a:r>
            <a:r>
              <a:rPr lang="en-US" sz="1200" i="1" dirty="0">
                <a:solidFill>
                  <a:prstClr val="black"/>
                </a:solidFill>
                <a:latin typeface="Arial"/>
              </a:rPr>
              <a:t>Risk Management’s Organizational Drag</a:t>
            </a:r>
            <a:r>
              <a:rPr lang="en-US" sz="1200" dirty="0">
                <a:solidFill>
                  <a:prstClr val="black"/>
                </a:solidFill>
                <a:latin typeface="Arial"/>
              </a:rPr>
              <a:t>, CEB, 2015 </a:t>
            </a:r>
            <a:r>
              <a:rPr lang="en-US" sz="1200" dirty="0" smtClean="0">
                <a:solidFill>
                  <a:prstClr val="black"/>
                </a:solidFill>
                <a:latin typeface="Arial"/>
              </a:rPr>
              <a:t>and</a:t>
            </a:r>
            <a:br>
              <a:rPr lang="en-US" sz="1200" dirty="0" smtClean="0">
                <a:solidFill>
                  <a:prstClr val="black"/>
                </a:solidFill>
                <a:latin typeface="Arial"/>
              </a:rPr>
            </a:br>
            <a:r>
              <a:rPr lang="en-US" sz="1200" dirty="0" smtClean="0">
                <a:solidFill>
                  <a:prstClr val="black"/>
                </a:solidFill>
                <a:latin typeface="Arial"/>
              </a:rPr>
              <a:t>“How </a:t>
            </a:r>
            <a:r>
              <a:rPr lang="en-US" sz="1200" dirty="0">
                <a:solidFill>
                  <a:prstClr val="black"/>
                </a:solidFill>
                <a:latin typeface="Arial"/>
              </a:rPr>
              <a:t>To Live With </a:t>
            </a:r>
            <a:r>
              <a:rPr lang="en-US" sz="1200" dirty="0" smtClean="0">
                <a:solidFill>
                  <a:prstClr val="black"/>
                </a:solidFill>
                <a:latin typeface="Arial"/>
              </a:rPr>
              <a:t>Risks,” </a:t>
            </a:r>
            <a:r>
              <a:rPr lang="en-US" sz="1200" i="1" dirty="0" smtClean="0">
                <a:solidFill>
                  <a:prstClr val="black"/>
                </a:solidFill>
                <a:latin typeface="Arial"/>
              </a:rPr>
              <a:t>Harvard </a:t>
            </a:r>
            <a:r>
              <a:rPr lang="en-US" sz="1200" i="1" dirty="0">
                <a:solidFill>
                  <a:prstClr val="black"/>
                </a:solidFill>
                <a:latin typeface="Arial"/>
              </a:rPr>
              <a:t>Business Review</a:t>
            </a:r>
            <a:r>
              <a:rPr lang="en-US" sz="1200" dirty="0">
                <a:solidFill>
                  <a:prstClr val="black"/>
                </a:solidFill>
                <a:latin typeface="Arial"/>
              </a:rPr>
              <a:t>, July-August 2015</a:t>
            </a:r>
          </a:p>
        </p:txBody>
      </p:sp>
      <p:sp>
        <p:nvSpPr>
          <p:cNvPr id="44" name="Title 1"/>
          <p:cNvSpPr txBox="1">
            <a:spLocks/>
          </p:cNvSpPr>
          <p:nvPr/>
        </p:nvSpPr>
        <p:spPr>
          <a:xfrm>
            <a:off x="365761" y="1079728"/>
            <a:ext cx="8412480" cy="932860"/>
          </a:xfrm>
          <a:prstGeom prst="rect">
            <a:avLst/>
          </a:prstGeom>
        </p:spPr>
        <p:txBody>
          <a:bodyPr/>
          <a:lstStyle>
            <a:lvl1pPr algn="l" defTabSz="914400" rtl="0" eaLnBrk="1" latinLnBrk="0" hangingPunct="1">
              <a:spcBef>
                <a:spcPct val="0"/>
              </a:spcBef>
              <a:buNone/>
              <a:defRPr sz="2800" kern="1200">
                <a:solidFill>
                  <a:schemeClr val="tx2"/>
                </a:solidFill>
                <a:latin typeface="+mj-lt"/>
                <a:ea typeface="+mj-ea"/>
                <a:cs typeface="+mj-cs"/>
              </a:defRPr>
            </a:lvl1pPr>
          </a:lstStyle>
          <a:p>
            <a:endParaRPr lang="en-US" sz="2105" dirty="0"/>
          </a:p>
        </p:txBody>
      </p:sp>
      <p:sp>
        <p:nvSpPr>
          <p:cNvPr id="45" name="Rectangle 44"/>
          <p:cNvSpPr/>
          <p:nvPr/>
        </p:nvSpPr>
        <p:spPr>
          <a:xfrm>
            <a:off x="1839091" y="4185841"/>
            <a:ext cx="8537709" cy="400110"/>
          </a:xfrm>
          <a:prstGeom prst="rect">
            <a:avLst/>
          </a:prstGeom>
        </p:spPr>
        <p:txBody>
          <a:bodyPr wrap="square">
            <a:spAutoFit/>
          </a:bodyPr>
          <a:lstStyle/>
          <a:p>
            <a:r>
              <a:rPr lang="en-US" sz="2000" dirty="0" smtClean="0">
                <a:solidFill>
                  <a:prstClr val="black"/>
                </a:solidFill>
                <a:latin typeface="+mj-lt"/>
              </a:rPr>
              <a:t>The proportion of time spent on each type of risk</a:t>
            </a:r>
            <a:endParaRPr lang="en-US" sz="2000" dirty="0">
              <a:solidFill>
                <a:prstClr val="black"/>
              </a:solidFill>
              <a:latin typeface="+mj-lt"/>
            </a:endParaRPr>
          </a:p>
        </p:txBody>
      </p:sp>
    </p:spTree>
    <p:extLst>
      <p:ext uri="{BB962C8B-B14F-4D97-AF65-F5344CB8AC3E}">
        <p14:creationId xmlns:p14="http://schemas.microsoft.com/office/powerpoint/2010/main" val="29500243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54387" y="5868724"/>
            <a:ext cx="8412480" cy="757255"/>
          </a:xfrm>
        </p:spPr>
        <p:txBody>
          <a:bodyPr/>
          <a:lstStyle/>
          <a:p>
            <a:pPr>
              <a:spcBef>
                <a:spcPts val="0"/>
              </a:spcBef>
              <a:spcAft>
                <a:spcPts val="0"/>
              </a:spcAft>
            </a:pPr>
            <a:r>
              <a:rPr lang="en-US" sz="1800" dirty="0" smtClean="0"/>
              <a:t>Conducted with Forbes Insights</a:t>
            </a:r>
          </a:p>
          <a:p>
            <a:pPr>
              <a:spcBef>
                <a:spcPts val="0"/>
              </a:spcBef>
              <a:spcAft>
                <a:spcPts val="0"/>
              </a:spcAft>
            </a:pPr>
            <a:r>
              <a:rPr lang="en-US" sz="1800" dirty="0" smtClean="0"/>
              <a:t>155 executives (All major industries &amp; geographies, Rev &gt; $1 billion)</a:t>
            </a:r>
          </a:p>
          <a:p>
            <a:pPr>
              <a:spcBef>
                <a:spcPts val="0"/>
              </a:spcBef>
              <a:spcAft>
                <a:spcPts val="0"/>
              </a:spcAft>
            </a:pPr>
            <a:r>
              <a:rPr lang="en-US" sz="1800" dirty="0" smtClean="0"/>
              <a:t>May/June 2015</a:t>
            </a:r>
            <a:endParaRPr lang="en-US" sz="1800" dirty="0"/>
          </a:p>
        </p:txBody>
      </p:sp>
      <p:sp>
        <p:nvSpPr>
          <p:cNvPr id="3" name="Title 2"/>
          <p:cNvSpPr>
            <a:spLocks noGrp="1"/>
          </p:cNvSpPr>
          <p:nvPr>
            <p:ph type="title"/>
          </p:nvPr>
        </p:nvSpPr>
        <p:spPr/>
        <p:txBody>
          <a:bodyPr/>
          <a:lstStyle/>
          <a:p>
            <a:r>
              <a:rPr lang="en-US" dirty="0" smtClean="0"/>
              <a:t>Deloitte’s</a:t>
            </a:r>
            <a:r>
              <a:rPr lang="en-US" dirty="0" smtClean="0"/>
              <a:t> </a:t>
            </a:r>
            <a:r>
              <a:rPr lang="en-US" dirty="0" smtClean="0"/>
              <a:t>global survey </a:t>
            </a:r>
            <a:r>
              <a:rPr lang="en-US" dirty="0"/>
              <a:t>on </a:t>
            </a:r>
            <a:r>
              <a:rPr lang="en-US" dirty="0" smtClean="0"/>
              <a:t>risk </a:t>
            </a:r>
            <a:r>
              <a:rPr lang="en-US" dirty="0"/>
              <a:t>s</a:t>
            </a:r>
            <a:r>
              <a:rPr lang="en-US" dirty="0" smtClean="0"/>
              <a:t>ensing</a:t>
            </a:r>
            <a:endParaRPr lang="en-US" dirty="0"/>
          </a:p>
        </p:txBody>
      </p:sp>
      <p:grpSp>
        <p:nvGrpSpPr>
          <p:cNvPr id="11" name="Group 10"/>
          <p:cNvGrpSpPr/>
          <p:nvPr/>
        </p:nvGrpSpPr>
        <p:grpSpPr>
          <a:xfrm>
            <a:off x="6563191" y="1684874"/>
            <a:ext cx="1491574" cy="1491574"/>
            <a:chOff x="1540342" y="2749373"/>
            <a:chExt cx="1491574" cy="1491574"/>
          </a:xfrm>
        </p:grpSpPr>
        <p:sp>
          <p:nvSpPr>
            <p:cNvPr id="8" name="Oval 7"/>
            <p:cNvSpPr/>
            <p:nvPr/>
          </p:nvSpPr>
          <p:spPr bwMode="gray">
            <a:xfrm>
              <a:off x="1540342" y="2749373"/>
              <a:ext cx="1491574" cy="1491574"/>
            </a:xfrm>
            <a:prstGeom prst="ellipse">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Freeform 66"/>
            <p:cNvSpPr>
              <a:spLocks noChangeAspect="1" noEditPoints="1"/>
            </p:cNvSpPr>
            <p:nvPr/>
          </p:nvSpPr>
          <p:spPr bwMode="auto">
            <a:xfrm>
              <a:off x="1884454" y="3112824"/>
              <a:ext cx="940620" cy="739272"/>
            </a:xfrm>
            <a:custGeom>
              <a:avLst/>
              <a:gdLst>
                <a:gd name="T0" fmla="*/ 110 w 147"/>
                <a:gd name="T1" fmla="*/ 100 h 115"/>
                <a:gd name="T2" fmla="*/ 14 w 147"/>
                <a:gd name="T3" fmla="*/ 100 h 115"/>
                <a:gd name="T4" fmla="*/ 14 w 147"/>
                <a:gd name="T5" fmla="*/ 34 h 115"/>
                <a:gd name="T6" fmla="*/ 34 w 147"/>
                <a:gd name="T7" fmla="*/ 34 h 115"/>
                <a:gd name="T8" fmla="*/ 50 w 147"/>
                <a:gd name="T9" fmla="*/ 19 h 115"/>
                <a:gd name="T10" fmla="*/ 7 w 147"/>
                <a:gd name="T11" fmla="*/ 19 h 115"/>
                <a:gd name="T12" fmla="*/ 0 w 147"/>
                <a:gd name="T13" fmla="*/ 26 h 115"/>
                <a:gd name="T14" fmla="*/ 0 w 147"/>
                <a:gd name="T15" fmla="*/ 107 h 115"/>
                <a:gd name="T16" fmla="*/ 7 w 147"/>
                <a:gd name="T17" fmla="*/ 115 h 115"/>
                <a:gd name="T18" fmla="*/ 118 w 147"/>
                <a:gd name="T19" fmla="*/ 115 h 115"/>
                <a:gd name="T20" fmla="*/ 125 w 147"/>
                <a:gd name="T21" fmla="*/ 107 h 115"/>
                <a:gd name="T22" fmla="*/ 125 w 147"/>
                <a:gd name="T23" fmla="*/ 80 h 115"/>
                <a:gd name="T24" fmla="*/ 110 w 147"/>
                <a:gd name="T25" fmla="*/ 92 h 115"/>
                <a:gd name="T26" fmla="*/ 110 w 147"/>
                <a:gd name="T27" fmla="*/ 100 h 115"/>
                <a:gd name="T28" fmla="*/ 98 w 147"/>
                <a:gd name="T29" fmla="*/ 49 h 115"/>
                <a:gd name="T30" fmla="*/ 98 w 147"/>
                <a:gd name="T31" fmla="*/ 75 h 115"/>
                <a:gd name="T32" fmla="*/ 147 w 147"/>
                <a:gd name="T33" fmla="*/ 37 h 115"/>
                <a:gd name="T34" fmla="*/ 98 w 147"/>
                <a:gd name="T35" fmla="*/ 0 h 115"/>
                <a:gd name="T36" fmla="*/ 98 w 147"/>
                <a:gd name="T37" fmla="*/ 23 h 115"/>
                <a:gd name="T38" fmla="*/ 39 w 147"/>
                <a:gd name="T39" fmla="*/ 82 h 115"/>
                <a:gd name="T40" fmla="*/ 98 w 147"/>
                <a:gd name="T41" fmla="*/ 4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15">
                  <a:moveTo>
                    <a:pt x="110" y="100"/>
                  </a:moveTo>
                  <a:cubicBezTo>
                    <a:pt x="14" y="100"/>
                    <a:pt x="14" y="100"/>
                    <a:pt x="14" y="100"/>
                  </a:cubicBezTo>
                  <a:cubicBezTo>
                    <a:pt x="14" y="34"/>
                    <a:pt x="14" y="34"/>
                    <a:pt x="14" y="34"/>
                  </a:cubicBezTo>
                  <a:cubicBezTo>
                    <a:pt x="34" y="34"/>
                    <a:pt x="34" y="34"/>
                    <a:pt x="34" y="34"/>
                  </a:cubicBezTo>
                  <a:cubicBezTo>
                    <a:pt x="34" y="34"/>
                    <a:pt x="39" y="27"/>
                    <a:pt x="50" y="19"/>
                  </a:cubicBezTo>
                  <a:cubicBezTo>
                    <a:pt x="7" y="19"/>
                    <a:pt x="7" y="19"/>
                    <a:pt x="7" y="19"/>
                  </a:cubicBezTo>
                  <a:cubicBezTo>
                    <a:pt x="3" y="19"/>
                    <a:pt x="0" y="22"/>
                    <a:pt x="0" y="26"/>
                  </a:cubicBezTo>
                  <a:cubicBezTo>
                    <a:pt x="0" y="107"/>
                    <a:pt x="0" y="107"/>
                    <a:pt x="0" y="107"/>
                  </a:cubicBezTo>
                  <a:cubicBezTo>
                    <a:pt x="0" y="112"/>
                    <a:pt x="3" y="115"/>
                    <a:pt x="7" y="115"/>
                  </a:cubicBezTo>
                  <a:cubicBezTo>
                    <a:pt x="118" y="115"/>
                    <a:pt x="118" y="115"/>
                    <a:pt x="118" y="115"/>
                  </a:cubicBezTo>
                  <a:cubicBezTo>
                    <a:pt x="122" y="115"/>
                    <a:pt x="125" y="112"/>
                    <a:pt x="125" y="107"/>
                  </a:cubicBezTo>
                  <a:cubicBezTo>
                    <a:pt x="125" y="80"/>
                    <a:pt x="125" y="80"/>
                    <a:pt x="125" y="80"/>
                  </a:cubicBezTo>
                  <a:cubicBezTo>
                    <a:pt x="110" y="92"/>
                    <a:pt x="110" y="92"/>
                    <a:pt x="110" y="92"/>
                  </a:cubicBezTo>
                  <a:lnTo>
                    <a:pt x="110" y="100"/>
                  </a:lnTo>
                  <a:close/>
                  <a:moveTo>
                    <a:pt x="98" y="49"/>
                  </a:moveTo>
                  <a:cubicBezTo>
                    <a:pt x="98" y="75"/>
                    <a:pt x="98" y="75"/>
                    <a:pt x="98" y="75"/>
                  </a:cubicBezTo>
                  <a:cubicBezTo>
                    <a:pt x="147" y="37"/>
                    <a:pt x="147" y="37"/>
                    <a:pt x="147" y="37"/>
                  </a:cubicBezTo>
                  <a:cubicBezTo>
                    <a:pt x="98" y="0"/>
                    <a:pt x="98" y="0"/>
                    <a:pt x="98" y="0"/>
                  </a:cubicBezTo>
                  <a:cubicBezTo>
                    <a:pt x="98" y="23"/>
                    <a:pt x="98" y="23"/>
                    <a:pt x="98" y="23"/>
                  </a:cubicBezTo>
                  <a:cubicBezTo>
                    <a:pt x="39" y="23"/>
                    <a:pt x="39" y="82"/>
                    <a:pt x="39" y="82"/>
                  </a:cubicBezTo>
                  <a:cubicBezTo>
                    <a:pt x="56" y="54"/>
                    <a:pt x="66" y="49"/>
                    <a:pt x="98"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930742" y="1697577"/>
            <a:ext cx="1491574" cy="1491574"/>
            <a:chOff x="930742" y="2749373"/>
            <a:chExt cx="1491574" cy="1491574"/>
          </a:xfrm>
        </p:grpSpPr>
        <p:sp>
          <p:nvSpPr>
            <p:cNvPr id="9" name="Oval 8"/>
            <p:cNvSpPr/>
            <p:nvPr/>
          </p:nvSpPr>
          <p:spPr bwMode="gray">
            <a:xfrm>
              <a:off x="930742" y="2749373"/>
              <a:ext cx="1491574" cy="1491574"/>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6" name="Freeform 35"/>
            <p:cNvSpPr>
              <a:spLocks noChangeAspect="1" noEditPoints="1"/>
            </p:cNvSpPr>
            <p:nvPr/>
          </p:nvSpPr>
          <p:spPr bwMode="auto">
            <a:xfrm>
              <a:off x="1133378" y="3112824"/>
              <a:ext cx="1094796" cy="860276"/>
            </a:xfrm>
            <a:custGeom>
              <a:avLst/>
              <a:gdLst>
                <a:gd name="T0" fmla="*/ 3795 w 6161"/>
                <a:gd name="T1" fmla="*/ 3579 h 4842"/>
                <a:gd name="T2" fmla="*/ 4557 w 6161"/>
                <a:gd name="T3" fmla="*/ 1969 h 4842"/>
                <a:gd name="T4" fmla="*/ 3082 w 6161"/>
                <a:gd name="T5" fmla="*/ 4183 h 4842"/>
                <a:gd name="T6" fmla="*/ 2036 w 6161"/>
                <a:gd name="T7" fmla="*/ 1969 h 4842"/>
                <a:gd name="T8" fmla="*/ 2369 w 6161"/>
                <a:gd name="T9" fmla="*/ 3580 h 4842"/>
                <a:gd name="T10" fmla="*/ 758 w 6161"/>
                <a:gd name="T11" fmla="*/ 1969 h 4842"/>
                <a:gd name="T12" fmla="*/ 4701 w 6161"/>
                <a:gd name="T13" fmla="*/ 1581 h 4842"/>
                <a:gd name="T14" fmla="*/ 4967 w 6161"/>
                <a:gd name="T15" fmla="*/ 743 h 4842"/>
                <a:gd name="T16" fmla="*/ 640 w 6161"/>
                <a:gd name="T17" fmla="*/ 1581 h 4842"/>
                <a:gd name="T18" fmla="*/ 1198 w 6161"/>
                <a:gd name="T19" fmla="*/ 743 h 4842"/>
                <a:gd name="T20" fmla="*/ 2158 w 6161"/>
                <a:gd name="T21" fmla="*/ 1581 h 4842"/>
                <a:gd name="T22" fmla="*/ 3082 w 6161"/>
                <a:gd name="T23" fmla="*/ 533 h 4842"/>
                <a:gd name="T24" fmla="*/ 4355 w 6161"/>
                <a:gd name="T25" fmla="*/ 1390 h 4842"/>
                <a:gd name="T26" fmla="*/ 3554 w 6161"/>
                <a:gd name="T27" fmla="*/ 483 h 4842"/>
                <a:gd name="T28" fmla="*/ 1810 w 6161"/>
                <a:gd name="T29" fmla="*/ 1390 h 4842"/>
                <a:gd name="T30" fmla="*/ 1522 w 6161"/>
                <a:gd name="T31" fmla="*/ 483 h 4842"/>
                <a:gd name="T32" fmla="*/ 4885 w 6161"/>
                <a:gd name="T33" fmla="*/ 0 h 4842"/>
                <a:gd name="T34" fmla="*/ 4984 w 6161"/>
                <a:gd name="T35" fmla="*/ 16 h 4842"/>
                <a:gd name="T36" fmla="*/ 5074 w 6161"/>
                <a:gd name="T37" fmla="*/ 61 h 4842"/>
                <a:gd name="T38" fmla="*/ 5143 w 6161"/>
                <a:gd name="T39" fmla="*/ 136 h 4842"/>
                <a:gd name="T40" fmla="*/ 6135 w 6161"/>
                <a:gd name="T41" fmla="*/ 1641 h 4842"/>
                <a:gd name="T42" fmla="*/ 6161 w 6161"/>
                <a:gd name="T43" fmla="*/ 1742 h 4842"/>
                <a:gd name="T44" fmla="*/ 6152 w 6161"/>
                <a:gd name="T45" fmla="*/ 1845 h 4842"/>
                <a:gd name="T46" fmla="*/ 6109 w 6161"/>
                <a:gd name="T47" fmla="*/ 1941 h 4842"/>
                <a:gd name="T48" fmla="*/ 3309 w 6161"/>
                <a:gd name="T49" fmla="*/ 4748 h 4842"/>
                <a:gd name="T50" fmla="*/ 3225 w 6161"/>
                <a:gd name="T51" fmla="*/ 4808 h 4842"/>
                <a:gd name="T52" fmla="*/ 3131 w 6161"/>
                <a:gd name="T53" fmla="*/ 4838 h 4842"/>
                <a:gd name="T54" fmla="*/ 3032 w 6161"/>
                <a:gd name="T55" fmla="*/ 4838 h 4842"/>
                <a:gd name="T56" fmla="*/ 2938 w 6161"/>
                <a:gd name="T57" fmla="*/ 4806 h 4842"/>
                <a:gd name="T58" fmla="*/ 2854 w 6161"/>
                <a:gd name="T59" fmla="*/ 4747 h 4842"/>
                <a:gd name="T60" fmla="*/ 54 w 6161"/>
                <a:gd name="T61" fmla="*/ 1937 h 4842"/>
                <a:gd name="T62" fmla="*/ 7 w 6161"/>
                <a:gd name="T63" fmla="*/ 1840 h 4842"/>
                <a:gd name="T64" fmla="*/ 2 w 6161"/>
                <a:gd name="T65" fmla="*/ 1737 h 4842"/>
                <a:gd name="T66" fmla="*/ 34 w 6161"/>
                <a:gd name="T67" fmla="*/ 1634 h 4842"/>
                <a:gd name="T68" fmla="*/ 1018 w 6161"/>
                <a:gd name="T69" fmla="*/ 142 h 4842"/>
                <a:gd name="T70" fmla="*/ 1089 w 6161"/>
                <a:gd name="T71" fmla="*/ 65 h 4842"/>
                <a:gd name="T72" fmla="*/ 1177 w 6161"/>
                <a:gd name="T73" fmla="*/ 16 h 4842"/>
                <a:gd name="T74" fmla="*/ 1282 w 6161"/>
                <a:gd name="T75" fmla="*/ 0 h 4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61" h="4842">
                  <a:moveTo>
                    <a:pt x="4557" y="1969"/>
                  </a:moveTo>
                  <a:lnTo>
                    <a:pt x="3795" y="3579"/>
                  </a:lnTo>
                  <a:lnTo>
                    <a:pt x="5407" y="1969"/>
                  </a:lnTo>
                  <a:lnTo>
                    <a:pt x="4557" y="1969"/>
                  </a:lnTo>
                  <a:close/>
                  <a:moveTo>
                    <a:pt x="2036" y="1969"/>
                  </a:moveTo>
                  <a:lnTo>
                    <a:pt x="3082" y="4183"/>
                  </a:lnTo>
                  <a:lnTo>
                    <a:pt x="4130" y="1969"/>
                  </a:lnTo>
                  <a:lnTo>
                    <a:pt x="2036" y="1969"/>
                  </a:lnTo>
                  <a:close/>
                  <a:moveTo>
                    <a:pt x="758" y="1969"/>
                  </a:moveTo>
                  <a:lnTo>
                    <a:pt x="2369" y="3580"/>
                  </a:lnTo>
                  <a:lnTo>
                    <a:pt x="1608" y="1969"/>
                  </a:lnTo>
                  <a:lnTo>
                    <a:pt x="758" y="1969"/>
                  </a:lnTo>
                  <a:close/>
                  <a:moveTo>
                    <a:pt x="4967" y="743"/>
                  </a:moveTo>
                  <a:lnTo>
                    <a:pt x="4701" y="1581"/>
                  </a:lnTo>
                  <a:lnTo>
                    <a:pt x="5525" y="1581"/>
                  </a:lnTo>
                  <a:lnTo>
                    <a:pt x="4967" y="743"/>
                  </a:lnTo>
                  <a:close/>
                  <a:moveTo>
                    <a:pt x="1198" y="743"/>
                  </a:moveTo>
                  <a:lnTo>
                    <a:pt x="640" y="1581"/>
                  </a:lnTo>
                  <a:lnTo>
                    <a:pt x="1464" y="1581"/>
                  </a:lnTo>
                  <a:lnTo>
                    <a:pt x="1198" y="743"/>
                  </a:lnTo>
                  <a:close/>
                  <a:moveTo>
                    <a:pt x="3082" y="533"/>
                  </a:moveTo>
                  <a:lnTo>
                    <a:pt x="2158" y="1581"/>
                  </a:lnTo>
                  <a:lnTo>
                    <a:pt x="4007" y="1581"/>
                  </a:lnTo>
                  <a:lnTo>
                    <a:pt x="3082" y="533"/>
                  </a:lnTo>
                  <a:close/>
                  <a:moveTo>
                    <a:pt x="3554" y="483"/>
                  </a:moveTo>
                  <a:lnTo>
                    <a:pt x="4355" y="1390"/>
                  </a:lnTo>
                  <a:lnTo>
                    <a:pt x="4643" y="483"/>
                  </a:lnTo>
                  <a:lnTo>
                    <a:pt x="3554" y="483"/>
                  </a:lnTo>
                  <a:close/>
                  <a:moveTo>
                    <a:pt x="1522" y="483"/>
                  </a:moveTo>
                  <a:lnTo>
                    <a:pt x="1810" y="1390"/>
                  </a:lnTo>
                  <a:lnTo>
                    <a:pt x="2611" y="483"/>
                  </a:lnTo>
                  <a:lnTo>
                    <a:pt x="1522" y="483"/>
                  </a:lnTo>
                  <a:close/>
                  <a:moveTo>
                    <a:pt x="1282" y="0"/>
                  </a:moveTo>
                  <a:lnTo>
                    <a:pt x="4885" y="0"/>
                  </a:lnTo>
                  <a:lnTo>
                    <a:pt x="4935" y="3"/>
                  </a:lnTo>
                  <a:lnTo>
                    <a:pt x="4984" y="16"/>
                  </a:lnTo>
                  <a:lnTo>
                    <a:pt x="5031" y="35"/>
                  </a:lnTo>
                  <a:lnTo>
                    <a:pt x="5074" y="61"/>
                  </a:lnTo>
                  <a:lnTo>
                    <a:pt x="5111" y="95"/>
                  </a:lnTo>
                  <a:lnTo>
                    <a:pt x="5143" y="136"/>
                  </a:lnTo>
                  <a:lnTo>
                    <a:pt x="6110" y="1593"/>
                  </a:lnTo>
                  <a:lnTo>
                    <a:pt x="6135" y="1641"/>
                  </a:lnTo>
                  <a:lnTo>
                    <a:pt x="6154" y="1692"/>
                  </a:lnTo>
                  <a:lnTo>
                    <a:pt x="6161" y="1742"/>
                  </a:lnTo>
                  <a:lnTo>
                    <a:pt x="6161" y="1795"/>
                  </a:lnTo>
                  <a:lnTo>
                    <a:pt x="6152" y="1845"/>
                  </a:lnTo>
                  <a:lnTo>
                    <a:pt x="6135" y="1896"/>
                  </a:lnTo>
                  <a:lnTo>
                    <a:pt x="6109" y="1941"/>
                  </a:lnTo>
                  <a:lnTo>
                    <a:pt x="6073" y="1984"/>
                  </a:lnTo>
                  <a:lnTo>
                    <a:pt x="3309" y="4748"/>
                  </a:lnTo>
                  <a:lnTo>
                    <a:pt x="3270" y="4782"/>
                  </a:lnTo>
                  <a:lnTo>
                    <a:pt x="3225" y="4808"/>
                  </a:lnTo>
                  <a:lnTo>
                    <a:pt x="3178" y="4827"/>
                  </a:lnTo>
                  <a:lnTo>
                    <a:pt x="3131" y="4838"/>
                  </a:lnTo>
                  <a:lnTo>
                    <a:pt x="3081" y="4842"/>
                  </a:lnTo>
                  <a:lnTo>
                    <a:pt x="3032" y="4838"/>
                  </a:lnTo>
                  <a:lnTo>
                    <a:pt x="2985" y="4827"/>
                  </a:lnTo>
                  <a:lnTo>
                    <a:pt x="2938" y="4806"/>
                  </a:lnTo>
                  <a:lnTo>
                    <a:pt x="2893" y="4780"/>
                  </a:lnTo>
                  <a:lnTo>
                    <a:pt x="2854" y="4747"/>
                  </a:lnTo>
                  <a:lnTo>
                    <a:pt x="92" y="1984"/>
                  </a:lnTo>
                  <a:lnTo>
                    <a:pt x="54" y="1937"/>
                  </a:lnTo>
                  <a:lnTo>
                    <a:pt x="26" y="1888"/>
                  </a:lnTo>
                  <a:lnTo>
                    <a:pt x="7" y="1840"/>
                  </a:lnTo>
                  <a:lnTo>
                    <a:pt x="0" y="1789"/>
                  </a:lnTo>
                  <a:lnTo>
                    <a:pt x="2" y="1737"/>
                  </a:lnTo>
                  <a:lnTo>
                    <a:pt x="13" y="1686"/>
                  </a:lnTo>
                  <a:lnTo>
                    <a:pt x="34" y="1634"/>
                  </a:lnTo>
                  <a:lnTo>
                    <a:pt x="62" y="1583"/>
                  </a:lnTo>
                  <a:lnTo>
                    <a:pt x="1018" y="142"/>
                  </a:lnTo>
                  <a:lnTo>
                    <a:pt x="1052" y="101"/>
                  </a:lnTo>
                  <a:lnTo>
                    <a:pt x="1089" y="65"/>
                  </a:lnTo>
                  <a:lnTo>
                    <a:pt x="1132" y="37"/>
                  </a:lnTo>
                  <a:lnTo>
                    <a:pt x="1177" y="16"/>
                  </a:lnTo>
                  <a:lnTo>
                    <a:pt x="1228" y="5"/>
                  </a:lnTo>
                  <a:lnTo>
                    <a:pt x="128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Oval 9"/>
          <p:cNvSpPr/>
          <p:nvPr/>
        </p:nvSpPr>
        <p:spPr bwMode="gray">
          <a:xfrm>
            <a:off x="3746967" y="1697577"/>
            <a:ext cx="1491574" cy="1491574"/>
          </a:xfrm>
          <a:prstGeom prst="ellipse">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 name="Freeform 9"/>
          <p:cNvSpPr>
            <a:spLocks noChangeAspect="1" noEditPoints="1"/>
          </p:cNvSpPr>
          <p:nvPr/>
        </p:nvSpPr>
        <p:spPr bwMode="auto">
          <a:xfrm>
            <a:off x="4048383" y="1993942"/>
            <a:ext cx="888742" cy="898845"/>
          </a:xfrm>
          <a:custGeom>
            <a:avLst/>
            <a:gdLst>
              <a:gd name="T0" fmla="*/ 63 w 126"/>
              <a:gd name="T1" fmla="*/ 0 h 127"/>
              <a:gd name="T2" fmla="*/ 0 w 126"/>
              <a:gd name="T3" fmla="*/ 64 h 127"/>
              <a:gd name="T4" fmla="*/ 63 w 126"/>
              <a:gd name="T5" fmla="*/ 127 h 127"/>
              <a:gd name="T6" fmla="*/ 126 w 126"/>
              <a:gd name="T7" fmla="*/ 64 h 127"/>
              <a:gd name="T8" fmla="*/ 63 w 126"/>
              <a:gd name="T9" fmla="*/ 0 h 127"/>
              <a:gd name="T10" fmla="*/ 68 w 126"/>
              <a:gd name="T11" fmla="*/ 115 h 127"/>
              <a:gd name="T12" fmla="*/ 68 w 126"/>
              <a:gd name="T13" fmla="*/ 87 h 127"/>
              <a:gd name="T14" fmla="*/ 58 w 126"/>
              <a:gd name="T15" fmla="*/ 87 h 127"/>
              <a:gd name="T16" fmla="*/ 58 w 126"/>
              <a:gd name="T17" fmla="*/ 115 h 127"/>
              <a:gd name="T18" fmla="*/ 12 w 126"/>
              <a:gd name="T19" fmla="*/ 69 h 127"/>
              <a:gd name="T20" fmla="*/ 40 w 126"/>
              <a:gd name="T21" fmla="*/ 69 h 127"/>
              <a:gd name="T22" fmla="*/ 40 w 126"/>
              <a:gd name="T23" fmla="*/ 58 h 127"/>
              <a:gd name="T24" fmla="*/ 12 w 126"/>
              <a:gd name="T25" fmla="*/ 58 h 127"/>
              <a:gd name="T26" fmla="*/ 58 w 126"/>
              <a:gd name="T27" fmla="*/ 12 h 127"/>
              <a:gd name="T28" fmla="*/ 58 w 126"/>
              <a:gd name="T29" fmla="*/ 41 h 127"/>
              <a:gd name="T30" fmla="*/ 68 w 126"/>
              <a:gd name="T31" fmla="*/ 41 h 127"/>
              <a:gd name="T32" fmla="*/ 68 w 126"/>
              <a:gd name="T33" fmla="*/ 12 h 127"/>
              <a:gd name="T34" fmla="*/ 114 w 126"/>
              <a:gd name="T35" fmla="*/ 58 h 127"/>
              <a:gd name="T36" fmla="*/ 86 w 126"/>
              <a:gd name="T37" fmla="*/ 58 h 127"/>
              <a:gd name="T38" fmla="*/ 86 w 126"/>
              <a:gd name="T39" fmla="*/ 69 h 127"/>
              <a:gd name="T40" fmla="*/ 114 w 126"/>
              <a:gd name="T41" fmla="*/ 69 h 127"/>
              <a:gd name="T42" fmla="*/ 68 w 126"/>
              <a:gd name="T43"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7">
                <a:moveTo>
                  <a:pt x="63" y="0"/>
                </a:moveTo>
                <a:cubicBezTo>
                  <a:pt x="28" y="0"/>
                  <a:pt x="0" y="29"/>
                  <a:pt x="0" y="64"/>
                </a:cubicBezTo>
                <a:cubicBezTo>
                  <a:pt x="0" y="99"/>
                  <a:pt x="28" y="127"/>
                  <a:pt x="63" y="127"/>
                </a:cubicBezTo>
                <a:cubicBezTo>
                  <a:pt x="98" y="127"/>
                  <a:pt x="126" y="99"/>
                  <a:pt x="126" y="64"/>
                </a:cubicBezTo>
                <a:cubicBezTo>
                  <a:pt x="126" y="29"/>
                  <a:pt x="98" y="0"/>
                  <a:pt x="63" y="0"/>
                </a:cubicBezTo>
                <a:close/>
                <a:moveTo>
                  <a:pt x="68" y="115"/>
                </a:moveTo>
                <a:cubicBezTo>
                  <a:pt x="68" y="87"/>
                  <a:pt x="68" y="87"/>
                  <a:pt x="68" y="87"/>
                </a:cubicBezTo>
                <a:cubicBezTo>
                  <a:pt x="58" y="87"/>
                  <a:pt x="58" y="87"/>
                  <a:pt x="58" y="87"/>
                </a:cubicBezTo>
                <a:cubicBezTo>
                  <a:pt x="58" y="115"/>
                  <a:pt x="58" y="115"/>
                  <a:pt x="58" y="115"/>
                </a:cubicBezTo>
                <a:cubicBezTo>
                  <a:pt x="33" y="113"/>
                  <a:pt x="14" y="93"/>
                  <a:pt x="12" y="69"/>
                </a:cubicBezTo>
                <a:cubicBezTo>
                  <a:pt x="40" y="69"/>
                  <a:pt x="40" y="69"/>
                  <a:pt x="40" y="69"/>
                </a:cubicBezTo>
                <a:cubicBezTo>
                  <a:pt x="40" y="58"/>
                  <a:pt x="40" y="58"/>
                  <a:pt x="40" y="58"/>
                </a:cubicBezTo>
                <a:cubicBezTo>
                  <a:pt x="12" y="58"/>
                  <a:pt x="12" y="58"/>
                  <a:pt x="12" y="58"/>
                </a:cubicBezTo>
                <a:cubicBezTo>
                  <a:pt x="14" y="34"/>
                  <a:pt x="33" y="15"/>
                  <a:pt x="58" y="12"/>
                </a:cubicBezTo>
                <a:cubicBezTo>
                  <a:pt x="58" y="41"/>
                  <a:pt x="58" y="41"/>
                  <a:pt x="58" y="41"/>
                </a:cubicBezTo>
                <a:cubicBezTo>
                  <a:pt x="68" y="41"/>
                  <a:pt x="68" y="41"/>
                  <a:pt x="68" y="41"/>
                </a:cubicBezTo>
                <a:cubicBezTo>
                  <a:pt x="68" y="12"/>
                  <a:pt x="68" y="12"/>
                  <a:pt x="68" y="12"/>
                </a:cubicBezTo>
                <a:cubicBezTo>
                  <a:pt x="93" y="15"/>
                  <a:pt x="112" y="34"/>
                  <a:pt x="114" y="58"/>
                </a:cubicBezTo>
                <a:cubicBezTo>
                  <a:pt x="86" y="58"/>
                  <a:pt x="86" y="58"/>
                  <a:pt x="86" y="58"/>
                </a:cubicBezTo>
                <a:cubicBezTo>
                  <a:pt x="86" y="69"/>
                  <a:pt x="86" y="69"/>
                  <a:pt x="86" y="69"/>
                </a:cubicBezTo>
                <a:cubicBezTo>
                  <a:pt x="114" y="69"/>
                  <a:pt x="114" y="69"/>
                  <a:pt x="114" y="69"/>
                </a:cubicBezTo>
                <a:cubicBezTo>
                  <a:pt x="112" y="93"/>
                  <a:pt x="93" y="113"/>
                  <a:pt x="68"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6265886" y="3726915"/>
            <a:ext cx="2086184" cy="923330"/>
          </a:xfrm>
          <a:prstGeom prst="rect">
            <a:avLst/>
          </a:prstGeom>
        </p:spPr>
        <p:txBody>
          <a:bodyPr wrap="square">
            <a:spAutoFit/>
          </a:bodyPr>
          <a:lstStyle/>
          <a:p>
            <a:pPr algn="ctr"/>
            <a:r>
              <a:rPr lang="en-US" dirty="0"/>
              <a:t>E</a:t>
            </a:r>
            <a:r>
              <a:rPr lang="en-US" dirty="0" smtClean="0"/>
              <a:t>xternal perspectives are underutilized</a:t>
            </a:r>
            <a:endParaRPr lang="en-US" dirty="0"/>
          </a:p>
        </p:txBody>
      </p:sp>
      <p:sp>
        <p:nvSpPr>
          <p:cNvPr id="13" name="Rectangle 12"/>
          <p:cNvSpPr/>
          <p:nvPr/>
        </p:nvSpPr>
        <p:spPr>
          <a:xfrm>
            <a:off x="512670" y="3726915"/>
            <a:ext cx="2286000" cy="1200329"/>
          </a:xfrm>
          <a:prstGeom prst="rect">
            <a:avLst/>
          </a:prstGeom>
        </p:spPr>
        <p:txBody>
          <a:bodyPr wrap="square">
            <a:spAutoFit/>
          </a:bodyPr>
          <a:lstStyle/>
          <a:p>
            <a:pPr algn="ctr"/>
            <a:r>
              <a:rPr lang="en-US" dirty="0"/>
              <a:t>Companies apply risk sensing,</a:t>
            </a:r>
          </a:p>
          <a:p>
            <a:pPr algn="ctr"/>
            <a:r>
              <a:rPr lang="en-US" dirty="0"/>
              <a:t>but less often to strategic risks</a:t>
            </a:r>
          </a:p>
        </p:txBody>
      </p:sp>
      <p:sp>
        <p:nvSpPr>
          <p:cNvPr id="16" name="Oval 15"/>
          <p:cNvSpPr/>
          <p:nvPr/>
        </p:nvSpPr>
        <p:spPr bwMode="gray">
          <a:xfrm>
            <a:off x="3370612" y="1308521"/>
            <a:ext cx="2244283" cy="2244283"/>
          </a:xfrm>
          <a:prstGeom prst="ellipse">
            <a:avLst/>
          </a:prstGeom>
          <a:noFill/>
          <a:ln w="190500" algn="ctr">
            <a:solidFill>
              <a:schemeClr val="accent2">
                <a:alpha val="33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Oval 16"/>
          <p:cNvSpPr/>
          <p:nvPr/>
        </p:nvSpPr>
        <p:spPr bwMode="gray">
          <a:xfrm>
            <a:off x="554387" y="1308522"/>
            <a:ext cx="2244283" cy="2244283"/>
          </a:xfrm>
          <a:prstGeom prst="ellipse">
            <a:avLst/>
          </a:prstGeom>
          <a:noFill/>
          <a:ln w="190500" algn="ctr">
            <a:solidFill>
              <a:schemeClr val="accent3">
                <a:alpha val="33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8" name="Oval 17"/>
          <p:cNvSpPr/>
          <p:nvPr/>
        </p:nvSpPr>
        <p:spPr bwMode="gray">
          <a:xfrm>
            <a:off x="6186837" y="1308520"/>
            <a:ext cx="2244283" cy="2244283"/>
          </a:xfrm>
          <a:prstGeom prst="ellipse">
            <a:avLst/>
          </a:prstGeom>
          <a:noFill/>
          <a:ln w="190500" algn="ctr">
            <a:solidFill>
              <a:schemeClr val="accent6">
                <a:alpha val="33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9" name="Rectangle 18"/>
          <p:cNvSpPr/>
          <p:nvPr/>
        </p:nvSpPr>
        <p:spPr>
          <a:xfrm>
            <a:off x="3503636" y="3726915"/>
            <a:ext cx="1978234" cy="923330"/>
          </a:xfrm>
          <a:prstGeom prst="rect">
            <a:avLst/>
          </a:prstGeom>
        </p:spPr>
        <p:txBody>
          <a:bodyPr wrap="square">
            <a:spAutoFit/>
          </a:bodyPr>
          <a:lstStyle/>
          <a:p>
            <a:pPr algn="ctr"/>
            <a:r>
              <a:rPr lang="en-US" dirty="0"/>
              <a:t>The risks of most</a:t>
            </a:r>
          </a:p>
          <a:p>
            <a:pPr algn="ctr"/>
            <a:r>
              <a:rPr lang="en-US" dirty="0"/>
              <a:t>concern are shifting</a:t>
            </a:r>
          </a:p>
        </p:txBody>
      </p:sp>
    </p:spTree>
    <p:extLst>
      <p:ext uri="{BB962C8B-B14F-4D97-AF65-F5344CB8AC3E}">
        <p14:creationId xmlns:p14="http://schemas.microsoft.com/office/powerpoint/2010/main" val="3143868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Companies apply risk sensing,</a:t>
            </a:r>
            <a:br>
              <a:rPr lang="en-US" dirty="0"/>
            </a:br>
            <a:r>
              <a:rPr lang="en-US" dirty="0"/>
              <a:t>but less often to strategic risks</a:t>
            </a:r>
          </a:p>
        </p:txBody>
      </p:sp>
      <p:graphicFrame>
        <p:nvGraphicFramePr>
          <p:cNvPr id="4" name="Chart Placeholder 13"/>
          <p:cNvGraphicFramePr>
            <a:graphicFrameLocks/>
          </p:cNvGraphicFramePr>
          <p:nvPr>
            <p:extLst>
              <p:ext uri="{D42A27DB-BD31-4B8C-83A1-F6EECF244321}">
                <p14:modId xmlns:p14="http://schemas.microsoft.com/office/powerpoint/2010/main" val="480271037"/>
              </p:ext>
            </p:extLst>
          </p:nvPr>
        </p:nvGraphicFramePr>
        <p:xfrm>
          <a:off x="4801440" y="1818775"/>
          <a:ext cx="274320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Placeholder 13"/>
          <p:cNvGraphicFramePr>
            <a:graphicFrameLocks/>
          </p:cNvGraphicFramePr>
          <p:nvPr>
            <p:extLst>
              <p:ext uri="{D42A27DB-BD31-4B8C-83A1-F6EECF244321}">
                <p14:modId xmlns:p14="http://schemas.microsoft.com/office/powerpoint/2010/main" val="104279556"/>
              </p:ext>
            </p:extLst>
          </p:nvPr>
        </p:nvGraphicFramePr>
        <p:xfrm>
          <a:off x="855964" y="1797716"/>
          <a:ext cx="274320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bwMode="gray">
          <a:xfrm>
            <a:off x="1546608" y="2922993"/>
            <a:ext cx="1428760" cy="615553"/>
          </a:xfrm>
          <a:prstGeom prst="rect">
            <a:avLst/>
          </a:prstGeom>
          <a:noFill/>
        </p:spPr>
        <p:txBody>
          <a:bodyPr wrap="square" lIns="0" tIns="0" rIns="0" bIns="0" rtlCol="0" anchor="ctr">
            <a:spAutoFit/>
          </a:bodyPr>
          <a:lstStyle/>
          <a:p>
            <a:pPr algn="ctr"/>
            <a:r>
              <a:rPr lang="en-US" sz="4000" dirty="0" smtClean="0">
                <a:solidFill>
                  <a:schemeClr val="accent2"/>
                </a:solidFill>
              </a:rPr>
              <a:t>81%</a:t>
            </a:r>
            <a:endParaRPr lang="en-US" sz="4000" dirty="0">
              <a:solidFill>
                <a:schemeClr val="accent2"/>
              </a:solidFill>
            </a:endParaRPr>
          </a:p>
        </p:txBody>
      </p:sp>
      <p:sp>
        <p:nvSpPr>
          <p:cNvPr id="7" name="TextBox 6"/>
          <p:cNvSpPr txBox="1"/>
          <p:nvPr/>
        </p:nvSpPr>
        <p:spPr bwMode="gray">
          <a:xfrm>
            <a:off x="5497874" y="2986790"/>
            <a:ext cx="1428760" cy="615553"/>
          </a:xfrm>
          <a:prstGeom prst="rect">
            <a:avLst/>
          </a:prstGeom>
          <a:noFill/>
        </p:spPr>
        <p:txBody>
          <a:bodyPr wrap="square" lIns="0" tIns="0" rIns="0" bIns="0" rtlCol="0" anchor="ctr">
            <a:spAutoFit/>
          </a:bodyPr>
          <a:lstStyle/>
          <a:p>
            <a:pPr algn="ctr"/>
            <a:r>
              <a:rPr lang="en-US" sz="4000" dirty="0" smtClean="0">
                <a:solidFill>
                  <a:srgbClr val="92D050"/>
                </a:solidFill>
              </a:rPr>
              <a:t>18%</a:t>
            </a:r>
            <a:endParaRPr lang="en-US" sz="4000" dirty="0">
              <a:solidFill>
                <a:srgbClr val="92D050"/>
              </a:solidFill>
            </a:endParaRPr>
          </a:p>
        </p:txBody>
      </p:sp>
      <p:sp>
        <p:nvSpPr>
          <p:cNvPr id="8" name="TextBox 7"/>
          <p:cNvSpPr txBox="1"/>
          <p:nvPr/>
        </p:nvSpPr>
        <p:spPr bwMode="gray">
          <a:xfrm>
            <a:off x="3774884" y="4599066"/>
            <a:ext cx="4986671" cy="1107996"/>
          </a:xfrm>
          <a:prstGeom prst="rect">
            <a:avLst/>
          </a:prstGeom>
          <a:noFill/>
        </p:spPr>
        <p:txBody>
          <a:bodyPr wrap="square" lIns="0" tIns="0" rIns="0" bIns="0" rtlCol="0">
            <a:spAutoFit/>
          </a:bodyPr>
          <a:lstStyle/>
          <a:p>
            <a:r>
              <a:rPr lang="en-US" sz="2400" dirty="0" smtClean="0"/>
              <a:t>Make </a:t>
            </a:r>
            <a:r>
              <a:rPr lang="en-US" sz="2400" dirty="0"/>
              <a:t>full use of the range of risk sensing </a:t>
            </a:r>
            <a:r>
              <a:rPr lang="en-US" sz="2400" dirty="0" smtClean="0"/>
              <a:t>tools to detect and monitor strategic risks</a:t>
            </a:r>
            <a:endParaRPr lang="en-US" sz="2400" dirty="0"/>
          </a:p>
        </p:txBody>
      </p:sp>
      <p:sp>
        <p:nvSpPr>
          <p:cNvPr id="9" name="TextBox 8"/>
          <p:cNvSpPr txBox="1"/>
          <p:nvPr/>
        </p:nvSpPr>
        <p:spPr bwMode="gray">
          <a:xfrm>
            <a:off x="573823" y="4599066"/>
            <a:ext cx="3189882" cy="738664"/>
          </a:xfrm>
          <a:prstGeom prst="rect">
            <a:avLst/>
          </a:prstGeom>
          <a:noFill/>
        </p:spPr>
        <p:txBody>
          <a:bodyPr wrap="square" lIns="0" tIns="0" rIns="0" bIns="0" rtlCol="0">
            <a:spAutoFit/>
          </a:bodyPr>
          <a:lstStyle/>
          <a:p>
            <a:r>
              <a:rPr lang="en-US" sz="2400" dirty="0" smtClean="0"/>
              <a:t>Risk </a:t>
            </a:r>
            <a:r>
              <a:rPr lang="en-US" sz="2400" dirty="0"/>
              <a:t>sensing </a:t>
            </a:r>
            <a:r>
              <a:rPr lang="en-US" sz="2400" dirty="0" smtClean="0"/>
              <a:t>in use </a:t>
            </a:r>
            <a:br>
              <a:rPr lang="en-US" sz="2400" dirty="0" smtClean="0"/>
            </a:br>
            <a:r>
              <a:rPr lang="en-US" sz="2400" dirty="0" smtClean="0"/>
              <a:t>(in some form)</a:t>
            </a:r>
            <a:endParaRPr lang="en-US" sz="2400" b="1" dirty="0">
              <a:solidFill>
                <a:schemeClr val="tx2"/>
              </a:solidFill>
            </a:endParaRPr>
          </a:p>
        </p:txBody>
      </p:sp>
      <p:sp>
        <p:nvSpPr>
          <p:cNvPr id="15" name="Oval 14"/>
          <p:cNvSpPr/>
          <p:nvPr/>
        </p:nvSpPr>
        <p:spPr bwMode="gray">
          <a:xfrm>
            <a:off x="8034056" y="270811"/>
            <a:ext cx="915802" cy="915802"/>
          </a:xfrm>
          <a:prstGeom prst="ellipse">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6" name="Freeform 35"/>
          <p:cNvSpPr>
            <a:spLocks noChangeAspect="1" noEditPoints="1"/>
          </p:cNvSpPr>
          <p:nvPr/>
        </p:nvSpPr>
        <p:spPr bwMode="auto">
          <a:xfrm>
            <a:off x="8172870" y="508889"/>
            <a:ext cx="638174" cy="501469"/>
          </a:xfrm>
          <a:custGeom>
            <a:avLst/>
            <a:gdLst>
              <a:gd name="T0" fmla="*/ 3795 w 6161"/>
              <a:gd name="T1" fmla="*/ 3579 h 4842"/>
              <a:gd name="T2" fmla="*/ 4557 w 6161"/>
              <a:gd name="T3" fmla="*/ 1969 h 4842"/>
              <a:gd name="T4" fmla="*/ 3082 w 6161"/>
              <a:gd name="T5" fmla="*/ 4183 h 4842"/>
              <a:gd name="T6" fmla="*/ 2036 w 6161"/>
              <a:gd name="T7" fmla="*/ 1969 h 4842"/>
              <a:gd name="T8" fmla="*/ 2369 w 6161"/>
              <a:gd name="T9" fmla="*/ 3580 h 4842"/>
              <a:gd name="T10" fmla="*/ 758 w 6161"/>
              <a:gd name="T11" fmla="*/ 1969 h 4842"/>
              <a:gd name="T12" fmla="*/ 4701 w 6161"/>
              <a:gd name="T13" fmla="*/ 1581 h 4842"/>
              <a:gd name="T14" fmla="*/ 4967 w 6161"/>
              <a:gd name="T15" fmla="*/ 743 h 4842"/>
              <a:gd name="T16" fmla="*/ 640 w 6161"/>
              <a:gd name="T17" fmla="*/ 1581 h 4842"/>
              <a:gd name="T18" fmla="*/ 1198 w 6161"/>
              <a:gd name="T19" fmla="*/ 743 h 4842"/>
              <a:gd name="T20" fmla="*/ 2158 w 6161"/>
              <a:gd name="T21" fmla="*/ 1581 h 4842"/>
              <a:gd name="T22" fmla="*/ 3082 w 6161"/>
              <a:gd name="T23" fmla="*/ 533 h 4842"/>
              <a:gd name="T24" fmla="*/ 4355 w 6161"/>
              <a:gd name="T25" fmla="*/ 1390 h 4842"/>
              <a:gd name="T26" fmla="*/ 3554 w 6161"/>
              <a:gd name="T27" fmla="*/ 483 h 4842"/>
              <a:gd name="T28" fmla="*/ 1810 w 6161"/>
              <a:gd name="T29" fmla="*/ 1390 h 4842"/>
              <a:gd name="T30" fmla="*/ 1522 w 6161"/>
              <a:gd name="T31" fmla="*/ 483 h 4842"/>
              <a:gd name="T32" fmla="*/ 4885 w 6161"/>
              <a:gd name="T33" fmla="*/ 0 h 4842"/>
              <a:gd name="T34" fmla="*/ 4984 w 6161"/>
              <a:gd name="T35" fmla="*/ 16 h 4842"/>
              <a:gd name="T36" fmla="*/ 5074 w 6161"/>
              <a:gd name="T37" fmla="*/ 61 h 4842"/>
              <a:gd name="T38" fmla="*/ 5143 w 6161"/>
              <a:gd name="T39" fmla="*/ 136 h 4842"/>
              <a:gd name="T40" fmla="*/ 6135 w 6161"/>
              <a:gd name="T41" fmla="*/ 1641 h 4842"/>
              <a:gd name="T42" fmla="*/ 6161 w 6161"/>
              <a:gd name="T43" fmla="*/ 1742 h 4842"/>
              <a:gd name="T44" fmla="*/ 6152 w 6161"/>
              <a:gd name="T45" fmla="*/ 1845 h 4842"/>
              <a:gd name="T46" fmla="*/ 6109 w 6161"/>
              <a:gd name="T47" fmla="*/ 1941 h 4842"/>
              <a:gd name="T48" fmla="*/ 3309 w 6161"/>
              <a:gd name="T49" fmla="*/ 4748 h 4842"/>
              <a:gd name="T50" fmla="*/ 3225 w 6161"/>
              <a:gd name="T51" fmla="*/ 4808 h 4842"/>
              <a:gd name="T52" fmla="*/ 3131 w 6161"/>
              <a:gd name="T53" fmla="*/ 4838 h 4842"/>
              <a:gd name="T54" fmla="*/ 3032 w 6161"/>
              <a:gd name="T55" fmla="*/ 4838 h 4842"/>
              <a:gd name="T56" fmla="*/ 2938 w 6161"/>
              <a:gd name="T57" fmla="*/ 4806 h 4842"/>
              <a:gd name="T58" fmla="*/ 2854 w 6161"/>
              <a:gd name="T59" fmla="*/ 4747 h 4842"/>
              <a:gd name="T60" fmla="*/ 54 w 6161"/>
              <a:gd name="T61" fmla="*/ 1937 h 4842"/>
              <a:gd name="T62" fmla="*/ 7 w 6161"/>
              <a:gd name="T63" fmla="*/ 1840 h 4842"/>
              <a:gd name="T64" fmla="*/ 2 w 6161"/>
              <a:gd name="T65" fmla="*/ 1737 h 4842"/>
              <a:gd name="T66" fmla="*/ 34 w 6161"/>
              <a:gd name="T67" fmla="*/ 1634 h 4842"/>
              <a:gd name="T68" fmla="*/ 1018 w 6161"/>
              <a:gd name="T69" fmla="*/ 142 h 4842"/>
              <a:gd name="T70" fmla="*/ 1089 w 6161"/>
              <a:gd name="T71" fmla="*/ 65 h 4842"/>
              <a:gd name="T72" fmla="*/ 1177 w 6161"/>
              <a:gd name="T73" fmla="*/ 16 h 4842"/>
              <a:gd name="T74" fmla="*/ 1282 w 6161"/>
              <a:gd name="T75" fmla="*/ 0 h 4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61" h="4842">
                <a:moveTo>
                  <a:pt x="4557" y="1969"/>
                </a:moveTo>
                <a:lnTo>
                  <a:pt x="3795" y="3579"/>
                </a:lnTo>
                <a:lnTo>
                  <a:pt x="5407" y="1969"/>
                </a:lnTo>
                <a:lnTo>
                  <a:pt x="4557" y="1969"/>
                </a:lnTo>
                <a:close/>
                <a:moveTo>
                  <a:pt x="2036" y="1969"/>
                </a:moveTo>
                <a:lnTo>
                  <a:pt x="3082" y="4183"/>
                </a:lnTo>
                <a:lnTo>
                  <a:pt x="4130" y="1969"/>
                </a:lnTo>
                <a:lnTo>
                  <a:pt x="2036" y="1969"/>
                </a:lnTo>
                <a:close/>
                <a:moveTo>
                  <a:pt x="758" y="1969"/>
                </a:moveTo>
                <a:lnTo>
                  <a:pt x="2369" y="3580"/>
                </a:lnTo>
                <a:lnTo>
                  <a:pt x="1608" y="1969"/>
                </a:lnTo>
                <a:lnTo>
                  <a:pt x="758" y="1969"/>
                </a:lnTo>
                <a:close/>
                <a:moveTo>
                  <a:pt x="4967" y="743"/>
                </a:moveTo>
                <a:lnTo>
                  <a:pt x="4701" y="1581"/>
                </a:lnTo>
                <a:lnTo>
                  <a:pt x="5525" y="1581"/>
                </a:lnTo>
                <a:lnTo>
                  <a:pt x="4967" y="743"/>
                </a:lnTo>
                <a:close/>
                <a:moveTo>
                  <a:pt x="1198" y="743"/>
                </a:moveTo>
                <a:lnTo>
                  <a:pt x="640" y="1581"/>
                </a:lnTo>
                <a:lnTo>
                  <a:pt x="1464" y="1581"/>
                </a:lnTo>
                <a:lnTo>
                  <a:pt x="1198" y="743"/>
                </a:lnTo>
                <a:close/>
                <a:moveTo>
                  <a:pt x="3082" y="533"/>
                </a:moveTo>
                <a:lnTo>
                  <a:pt x="2158" y="1581"/>
                </a:lnTo>
                <a:lnTo>
                  <a:pt x="4007" y="1581"/>
                </a:lnTo>
                <a:lnTo>
                  <a:pt x="3082" y="533"/>
                </a:lnTo>
                <a:close/>
                <a:moveTo>
                  <a:pt x="3554" y="483"/>
                </a:moveTo>
                <a:lnTo>
                  <a:pt x="4355" y="1390"/>
                </a:lnTo>
                <a:lnTo>
                  <a:pt x="4643" y="483"/>
                </a:lnTo>
                <a:lnTo>
                  <a:pt x="3554" y="483"/>
                </a:lnTo>
                <a:close/>
                <a:moveTo>
                  <a:pt x="1522" y="483"/>
                </a:moveTo>
                <a:lnTo>
                  <a:pt x="1810" y="1390"/>
                </a:lnTo>
                <a:lnTo>
                  <a:pt x="2611" y="483"/>
                </a:lnTo>
                <a:lnTo>
                  <a:pt x="1522" y="483"/>
                </a:lnTo>
                <a:close/>
                <a:moveTo>
                  <a:pt x="1282" y="0"/>
                </a:moveTo>
                <a:lnTo>
                  <a:pt x="4885" y="0"/>
                </a:lnTo>
                <a:lnTo>
                  <a:pt x="4935" y="3"/>
                </a:lnTo>
                <a:lnTo>
                  <a:pt x="4984" y="16"/>
                </a:lnTo>
                <a:lnTo>
                  <a:pt x="5031" y="35"/>
                </a:lnTo>
                <a:lnTo>
                  <a:pt x="5074" y="61"/>
                </a:lnTo>
                <a:lnTo>
                  <a:pt x="5111" y="95"/>
                </a:lnTo>
                <a:lnTo>
                  <a:pt x="5143" y="136"/>
                </a:lnTo>
                <a:lnTo>
                  <a:pt x="6110" y="1593"/>
                </a:lnTo>
                <a:lnTo>
                  <a:pt x="6135" y="1641"/>
                </a:lnTo>
                <a:lnTo>
                  <a:pt x="6154" y="1692"/>
                </a:lnTo>
                <a:lnTo>
                  <a:pt x="6161" y="1742"/>
                </a:lnTo>
                <a:lnTo>
                  <a:pt x="6161" y="1795"/>
                </a:lnTo>
                <a:lnTo>
                  <a:pt x="6152" y="1845"/>
                </a:lnTo>
                <a:lnTo>
                  <a:pt x="6135" y="1896"/>
                </a:lnTo>
                <a:lnTo>
                  <a:pt x="6109" y="1941"/>
                </a:lnTo>
                <a:lnTo>
                  <a:pt x="6073" y="1984"/>
                </a:lnTo>
                <a:lnTo>
                  <a:pt x="3309" y="4748"/>
                </a:lnTo>
                <a:lnTo>
                  <a:pt x="3270" y="4782"/>
                </a:lnTo>
                <a:lnTo>
                  <a:pt x="3225" y="4808"/>
                </a:lnTo>
                <a:lnTo>
                  <a:pt x="3178" y="4827"/>
                </a:lnTo>
                <a:lnTo>
                  <a:pt x="3131" y="4838"/>
                </a:lnTo>
                <a:lnTo>
                  <a:pt x="3081" y="4842"/>
                </a:lnTo>
                <a:lnTo>
                  <a:pt x="3032" y="4838"/>
                </a:lnTo>
                <a:lnTo>
                  <a:pt x="2985" y="4827"/>
                </a:lnTo>
                <a:lnTo>
                  <a:pt x="2938" y="4806"/>
                </a:lnTo>
                <a:lnTo>
                  <a:pt x="2893" y="4780"/>
                </a:lnTo>
                <a:lnTo>
                  <a:pt x="2854" y="4747"/>
                </a:lnTo>
                <a:lnTo>
                  <a:pt x="92" y="1984"/>
                </a:lnTo>
                <a:lnTo>
                  <a:pt x="54" y="1937"/>
                </a:lnTo>
                <a:lnTo>
                  <a:pt x="26" y="1888"/>
                </a:lnTo>
                <a:lnTo>
                  <a:pt x="7" y="1840"/>
                </a:lnTo>
                <a:lnTo>
                  <a:pt x="0" y="1789"/>
                </a:lnTo>
                <a:lnTo>
                  <a:pt x="2" y="1737"/>
                </a:lnTo>
                <a:lnTo>
                  <a:pt x="13" y="1686"/>
                </a:lnTo>
                <a:lnTo>
                  <a:pt x="34" y="1634"/>
                </a:lnTo>
                <a:lnTo>
                  <a:pt x="62" y="1583"/>
                </a:lnTo>
                <a:lnTo>
                  <a:pt x="1018" y="142"/>
                </a:lnTo>
                <a:lnTo>
                  <a:pt x="1052" y="101"/>
                </a:lnTo>
                <a:lnTo>
                  <a:pt x="1089" y="65"/>
                </a:lnTo>
                <a:lnTo>
                  <a:pt x="1132" y="37"/>
                </a:lnTo>
                <a:lnTo>
                  <a:pt x="1177" y="16"/>
                </a:lnTo>
                <a:lnTo>
                  <a:pt x="1228" y="5"/>
                </a:lnTo>
                <a:lnTo>
                  <a:pt x="128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182790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0113" y="394363"/>
            <a:ext cx="8388000" cy="492443"/>
          </a:xfrm>
        </p:spPr>
        <p:txBody>
          <a:bodyPr/>
          <a:lstStyle/>
          <a:p>
            <a:r>
              <a:rPr lang="en-US" dirty="0"/>
              <a:t>The risks of </a:t>
            </a:r>
            <a:r>
              <a:rPr lang="en-US" dirty="0" smtClean="0"/>
              <a:t>most concern </a:t>
            </a:r>
            <a:r>
              <a:rPr lang="en-US" dirty="0"/>
              <a:t>are shifting</a:t>
            </a:r>
          </a:p>
        </p:txBody>
      </p:sp>
      <p:grpSp>
        <p:nvGrpSpPr>
          <p:cNvPr id="47" name="Group 46"/>
          <p:cNvGrpSpPr/>
          <p:nvPr/>
        </p:nvGrpSpPr>
        <p:grpSpPr>
          <a:xfrm>
            <a:off x="3307895" y="3422126"/>
            <a:ext cx="705294" cy="710898"/>
            <a:chOff x="1801687" y="4021839"/>
            <a:chExt cx="779117" cy="785307"/>
          </a:xfrm>
        </p:grpSpPr>
        <p:sp>
          <p:nvSpPr>
            <p:cNvPr id="17" name="Oval 5"/>
            <p:cNvSpPr>
              <a:spLocks noChangeArrowheads="1"/>
            </p:cNvSpPr>
            <p:nvPr/>
          </p:nvSpPr>
          <p:spPr bwMode="auto">
            <a:xfrm>
              <a:off x="1801687" y="4021839"/>
              <a:ext cx="779117" cy="785307"/>
            </a:xfrm>
            <a:prstGeom prst="ellipse">
              <a:avLst/>
            </a:prstGeom>
            <a:solidFill>
              <a:srgbClr val="0FA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1" name="Group 40"/>
            <p:cNvGrpSpPr/>
            <p:nvPr/>
          </p:nvGrpSpPr>
          <p:grpSpPr>
            <a:xfrm>
              <a:off x="1978556" y="4216839"/>
              <a:ext cx="425378" cy="395307"/>
              <a:chOff x="2157775" y="4229167"/>
              <a:chExt cx="493707" cy="458805"/>
            </a:xfrm>
          </p:grpSpPr>
          <p:sp>
            <p:nvSpPr>
              <p:cNvPr id="18" name="Freeform 6"/>
              <p:cNvSpPr>
                <a:spLocks noEditPoints="1"/>
              </p:cNvSpPr>
              <p:nvPr/>
            </p:nvSpPr>
            <p:spPr bwMode="auto">
              <a:xfrm>
                <a:off x="2315846" y="4229167"/>
                <a:ext cx="335636" cy="458805"/>
              </a:xfrm>
              <a:custGeom>
                <a:avLst/>
                <a:gdLst>
                  <a:gd name="T0" fmla="*/ 44 w 46"/>
                  <a:gd name="T1" fmla="*/ 35 h 63"/>
                  <a:gd name="T2" fmla="*/ 46 w 46"/>
                  <a:gd name="T3" fmla="*/ 29 h 63"/>
                  <a:gd name="T4" fmla="*/ 44 w 46"/>
                  <a:gd name="T5" fmla="*/ 23 h 63"/>
                  <a:gd name="T6" fmla="*/ 38 w 46"/>
                  <a:gd name="T7" fmla="*/ 21 h 63"/>
                  <a:gd name="T8" fmla="*/ 27 w 46"/>
                  <a:gd name="T9" fmla="*/ 21 h 63"/>
                  <a:gd name="T10" fmla="*/ 27 w 46"/>
                  <a:gd name="T11" fmla="*/ 20 h 63"/>
                  <a:gd name="T12" fmla="*/ 28 w 46"/>
                  <a:gd name="T13" fmla="*/ 19 h 63"/>
                  <a:gd name="T14" fmla="*/ 28 w 46"/>
                  <a:gd name="T15" fmla="*/ 18 h 63"/>
                  <a:gd name="T16" fmla="*/ 29 w 46"/>
                  <a:gd name="T17" fmla="*/ 16 h 63"/>
                  <a:gd name="T18" fmla="*/ 30 w 46"/>
                  <a:gd name="T19" fmla="*/ 14 h 63"/>
                  <a:gd name="T20" fmla="*/ 30 w 46"/>
                  <a:gd name="T21" fmla="*/ 10 h 63"/>
                  <a:gd name="T22" fmla="*/ 30 w 46"/>
                  <a:gd name="T23" fmla="*/ 9 h 63"/>
                  <a:gd name="T24" fmla="*/ 30 w 46"/>
                  <a:gd name="T25" fmla="*/ 7 h 63"/>
                  <a:gd name="T26" fmla="*/ 30 w 46"/>
                  <a:gd name="T27" fmla="*/ 5 h 63"/>
                  <a:gd name="T28" fmla="*/ 29 w 46"/>
                  <a:gd name="T29" fmla="*/ 3 h 63"/>
                  <a:gd name="T30" fmla="*/ 27 w 46"/>
                  <a:gd name="T31" fmla="*/ 1 h 63"/>
                  <a:gd name="T32" fmla="*/ 24 w 46"/>
                  <a:gd name="T33" fmla="*/ 0 h 63"/>
                  <a:gd name="T34" fmla="*/ 21 w 46"/>
                  <a:gd name="T35" fmla="*/ 0 h 63"/>
                  <a:gd name="T36" fmla="*/ 19 w 46"/>
                  <a:gd name="T37" fmla="*/ 1 h 63"/>
                  <a:gd name="T38" fmla="*/ 18 w 46"/>
                  <a:gd name="T39" fmla="*/ 3 h 63"/>
                  <a:gd name="T40" fmla="*/ 17 w 46"/>
                  <a:gd name="T41" fmla="*/ 5 h 63"/>
                  <a:gd name="T42" fmla="*/ 16 w 46"/>
                  <a:gd name="T43" fmla="*/ 7 h 63"/>
                  <a:gd name="T44" fmla="*/ 16 w 46"/>
                  <a:gd name="T45" fmla="*/ 10 h 63"/>
                  <a:gd name="T46" fmla="*/ 15 w 46"/>
                  <a:gd name="T47" fmla="*/ 12 h 63"/>
                  <a:gd name="T48" fmla="*/ 14 w 46"/>
                  <a:gd name="T49" fmla="*/ 14 h 63"/>
                  <a:gd name="T50" fmla="*/ 10 w 46"/>
                  <a:gd name="T51" fmla="*/ 19 h 63"/>
                  <a:gd name="T52" fmla="*/ 6 w 46"/>
                  <a:gd name="T53" fmla="*/ 24 h 63"/>
                  <a:gd name="T54" fmla="*/ 2 w 46"/>
                  <a:gd name="T55" fmla="*/ 26 h 63"/>
                  <a:gd name="T56" fmla="*/ 1 w 46"/>
                  <a:gd name="T57" fmla="*/ 27 h 63"/>
                  <a:gd name="T58" fmla="*/ 0 w 46"/>
                  <a:gd name="T59" fmla="*/ 29 h 63"/>
                  <a:gd name="T60" fmla="*/ 0 w 46"/>
                  <a:gd name="T61" fmla="*/ 55 h 63"/>
                  <a:gd name="T62" fmla="*/ 1 w 46"/>
                  <a:gd name="T63" fmla="*/ 57 h 63"/>
                  <a:gd name="T64" fmla="*/ 3 w 46"/>
                  <a:gd name="T65" fmla="*/ 58 h 63"/>
                  <a:gd name="T66" fmla="*/ 9 w 46"/>
                  <a:gd name="T67" fmla="*/ 60 h 63"/>
                  <a:gd name="T68" fmla="*/ 14 w 46"/>
                  <a:gd name="T69" fmla="*/ 61 h 63"/>
                  <a:gd name="T70" fmla="*/ 19 w 46"/>
                  <a:gd name="T71" fmla="*/ 63 h 63"/>
                  <a:gd name="T72" fmla="*/ 25 w 46"/>
                  <a:gd name="T73" fmla="*/ 63 h 63"/>
                  <a:gd name="T74" fmla="*/ 30 w 46"/>
                  <a:gd name="T75" fmla="*/ 63 h 63"/>
                  <a:gd name="T76" fmla="*/ 38 w 46"/>
                  <a:gd name="T77" fmla="*/ 60 h 63"/>
                  <a:gd name="T78" fmla="*/ 40 w 46"/>
                  <a:gd name="T79" fmla="*/ 53 h 63"/>
                  <a:gd name="T80" fmla="*/ 43 w 46"/>
                  <a:gd name="T81" fmla="*/ 49 h 63"/>
                  <a:gd name="T82" fmla="*/ 43 w 46"/>
                  <a:gd name="T83" fmla="*/ 44 h 63"/>
                  <a:gd name="T84" fmla="*/ 44 w 46"/>
                  <a:gd name="T85" fmla="*/ 38 h 63"/>
                  <a:gd name="T86" fmla="*/ 44 w 46"/>
                  <a:gd name="T87" fmla="*/ 35 h 63"/>
                  <a:gd name="T88" fmla="*/ 44 w 46"/>
                  <a:gd name="T89" fmla="*/ 35 h 63"/>
                  <a:gd name="T90" fmla="*/ 44 w 46"/>
                  <a:gd name="T9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3">
                    <a:moveTo>
                      <a:pt x="44" y="35"/>
                    </a:moveTo>
                    <a:cubicBezTo>
                      <a:pt x="45" y="33"/>
                      <a:pt x="46" y="31"/>
                      <a:pt x="46" y="29"/>
                    </a:cubicBezTo>
                    <a:cubicBezTo>
                      <a:pt x="46" y="27"/>
                      <a:pt x="45" y="25"/>
                      <a:pt x="44" y="23"/>
                    </a:cubicBezTo>
                    <a:cubicBezTo>
                      <a:pt x="42" y="22"/>
                      <a:pt x="40" y="21"/>
                      <a:pt x="38" y="21"/>
                    </a:cubicBezTo>
                    <a:cubicBezTo>
                      <a:pt x="27" y="21"/>
                      <a:pt x="27" y="21"/>
                      <a:pt x="27" y="21"/>
                    </a:cubicBezTo>
                    <a:cubicBezTo>
                      <a:pt x="27" y="21"/>
                      <a:pt x="27" y="20"/>
                      <a:pt x="27" y="20"/>
                    </a:cubicBezTo>
                    <a:cubicBezTo>
                      <a:pt x="27" y="20"/>
                      <a:pt x="27" y="19"/>
                      <a:pt x="28" y="19"/>
                    </a:cubicBezTo>
                    <a:cubicBezTo>
                      <a:pt x="28" y="19"/>
                      <a:pt x="28" y="19"/>
                      <a:pt x="28" y="18"/>
                    </a:cubicBezTo>
                    <a:cubicBezTo>
                      <a:pt x="28" y="17"/>
                      <a:pt x="29" y="17"/>
                      <a:pt x="29" y="16"/>
                    </a:cubicBezTo>
                    <a:cubicBezTo>
                      <a:pt x="29" y="16"/>
                      <a:pt x="30" y="15"/>
                      <a:pt x="30" y="14"/>
                    </a:cubicBezTo>
                    <a:cubicBezTo>
                      <a:pt x="30" y="13"/>
                      <a:pt x="30" y="12"/>
                      <a:pt x="30" y="10"/>
                    </a:cubicBezTo>
                    <a:cubicBezTo>
                      <a:pt x="30" y="10"/>
                      <a:pt x="30" y="9"/>
                      <a:pt x="30" y="9"/>
                    </a:cubicBezTo>
                    <a:cubicBezTo>
                      <a:pt x="30" y="8"/>
                      <a:pt x="30" y="8"/>
                      <a:pt x="30" y="7"/>
                    </a:cubicBezTo>
                    <a:cubicBezTo>
                      <a:pt x="30" y="6"/>
                      <a:pt x="30" y="6"/>
                      <a:pt x="30" y="5"/>
                    </a:cubicBezTo>
                    <a:cubicBezTo>
                      <a:pt x="29" y="4"/>
                      <a:pt x="29" y="4"/>
                      <a:pt x="29" y="3"/>
                    </a:cubicBezTo>
                    <a:cubicBezTo>
                      <a:pt x="28" y="2"/>
                      <a:pt x="28" y="2"/>
                      <a:pt x="27" y="1"/>
                    </a:cubicBezTo>
                    <a:cubicBezTo>
                      <a:pt x="26" y="1"/>
                      <a:pt x="25" y="1"/>
                      <a:pt x="24" y="0"/>
                    </a:cubicBezTo>
                    <a:cubicBezTo>
                      <a:pt x="23" y="0"/>
                      <a:pt x="22" y="0"/>
                      <a:pt x="21" y="0"/>
                    </a:cubicBezTo>
                    <a:cubicBezTo>
                      <a:pt x="20" y="0"/>
                      <a:pt x="20" y="0"/>
                      <a:pt x="19" y="1"/>
                    </a:cubicBezTo>
                    <a:cubicBezTo>
                      <a:pt x="19" y="1"/>
                      <a:pt x="18" y="2"/>
                      <a:pt x="18" y="3"/>
                    </a:cubicBezTo>
                    <a:cubicBezTo>
                      <a:pt x="17" y="4"/>
                      <a:pt x="17" y="4"/>
                      <a:pt x="17" y="5"/>
                    </a:cubicBezTo>
                    <a:cubicBezTo>
                      <a:pt x="17" y="6"/>
                      <a:pt x="17" y="6"/>
                      <a:pt x="16" y="7"/>
                    </a:cubicBezTo>
                    <a:cubicBezTo>
                      <a:pt x="16" y="9"/>
                      <a:pt x="16" y="9"/>
                      <a:pt x="16" y="10"/>
                    </a:cubicBezTo>
                    <a:cubicBezTo>
                      <a:pt x="16" y="10"/>
                      <a:pt x="16" y="11"/>
                      <a:pt x="15" y="12"/>
                    </a:cubicBezTo>
                    <a:cubicBezTo>
                      <a:pt x="15" y="13"/>
                      <a:pt x="14" y="13"/>
                      <a:pt x="14" y="14"/>
                    </a:cubicBezTo>
                    <a:cubicBezTo>
                      <a:pt x="13" y="15"/>
                      <a:pt x="12" y="16"/>
                      <a:pt x="10" y="19"/>
                    </a:cubicBezTo>
                    <a:cubicBezTo>
                      <a:pt x="8" y="21"/>
                      <a:pt x="7" y="22"/>
                      <a:pt x="6" y="24"/>
                    </a:cubicBezTo>
                    <a:cubicBezTo>
                      <a:pt x="4" y="25"/>
                      <a:pt x="3" y="26"/>
                      <a:pt x="2" y="26"/>
                    </a:cubicBezTo>
                    <a:cubicBezTo>
                      <a:pt x="2" y="26"/>
                      <a:pt x="1" y="27"/>
                      <a:pt x="1" y="27"/>
                    </a:cubicBezTo>
                    <a:cubicBezTo>
                      <a:pt x="0" y="28"/>
                      <a:pt x="0" y="28"/>
                      <a:pt x="0" y="29"/>
                    </a:cubicBezTo>
                    <a:cubicBezTo>
                      <a:pt x="0" y="55"/>
                      <a:pt x="0" y="55"/>
                      <a:pt x="0" y="55"/>
                    </a:cubicBezTo>
                    <a:cubicBezTo>
                      <a:pt x="0" y="56"/>
                      <a:pt x="0" y="57"/>
                      <a:pt x="1" y="57"/>
                    </a:cubicBezTo>
                    <a:cubicBezTo>
                      <a:pt x="1" y="58"/>
                      <a:pt x="2" y="58"/>
                      <a:pt x="3" y="58"/>
                    </a:cubicBezTo>
                    <a:cubicBezTo>
                      <a:pt x="3" y="58"/>
                      <a:pt x="6" y="59"/>
                      <a:pt x="9" y="60"/>
                    </a:cubicBezTo>
                    <a:cubicBezTo>
                      <a:pt x="11" y="61"/>
                      <a:pt x="13" y="61"/>
                      <a:pt x="14" y="61"/>
                    </a:cubicBezTo>
                    <a:cubicBezTo>
                      <a:pt x="15" y="62"/>
                      <a:pt x="17" y="62"/>
                      <a:pt x="19" y="63"/>
                    </a:cubicBezTo>
                    <a:cubicBezTo>
                      <a:pt x="21" y="63"/>
                      <a:pt x="23" y="63"/>
                      <a:pt x="25" y="63"/>
                    </a:cubicBezTo>
                    <a:cubicBezTo>
                      <a:pt x="30" y="63"/>
                      <a:pt x="30" y="63"/>
                      <a:pt x="30" y="63"/>
                    </a:cubicBezTo>
                    <a:cubicBezTo>
                      <a:pt x="34" y="63"/>
                      <a:pt x="37" y="62"/>
                      <a:pt x="38" y="60"/>
                    </a:cubicBezTo>
                    <a:cubicBezTo>
                      <a:pt x="40" y="58"/>
                      <a:pt x="41" y="56"/>
                      <a:pt x="40" y="53"/>
                    </a:cubicBezTo>
                    <a:cubicBezTo>
                      <a:pt x="42" y="52"/>
                      <a:pt x="42" y="50"/>
                      <a:pt x="43" y="49"/>
                    </a:cubicBezTo>
                    <a:cubicBezTo>
                      <a:pt x="43" y="47"/>
                      <a:pt x="43" y="45"/>
                      <a:pt x="43" y="44"/>
                    </a:cubicBezTo>
                    <a:cubicBezTo>
                      <a:pt x="44" y="42"/>
                      <a:pt x="45" y="40"/>
                      <a:pt x="44" y="38"/>
                    </a:cubicBezTo>
                    <a:cubicBezTo>
                      <a:pt x="44" y="37"/>
                      <a:pt x="44" y="36"/>
                      <a:pt x="44" y="35"/>
                    </a:cubicBezTo>
                    <a:close/>
                    <a:moveTo>
                      <a:pt x="44" y="35"/>
                    </a:moveTo>
                    <a:cubicBezTo>
                      <a:pt x="44" y="35"/>
                      <a:pt x="44" y="35"/>
                      <a:pt x="44"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noEditPoints="1"/>
              </p:cNvSpPr>
              <p:nvPr/>
            </p:nvSpPr>
            <p:spPr bwMode="auto">
              <a:xfrm>
                <a:off x="2157775" y="4410842"/>
                <a:ext cx="130354" cy="225810"/>
              </a:xfrm>
              <a:custGeom>
                <a:avLst/>
                <a:gdLst>
                  <a:gd name="T0" fmla="*/ 15 w 18"/>
                  <a:gd name="T1" fmla="*/ 0 h 31"/>
                  <a:gd name="T2" fmla="*/ 3 w 18"/>
                  <a:gd name="T3" fmla="*/ 0 h 31"/>
                  <a:gd name="T4" fmla="*/ 1 w 18"/>
                  <a:gd name="T5" fmla="*/ 1 h 31"/>
                  <a:gd name="T6" fmla="*/ 0 w 18"/>
                  <a:gd name="T7" fmla="*/ 2 h 31"/>
                  <a:gd name="T8" fmla="*/ 0 w 18"/>
                  <a:gd name="T9" fmla="*/ 29 h 31"/>
                  <a:gd name="T10" fmla="*/ 1 w 18"/>
                  <a:gd name="T11" fmla="*/ 31 h 31"/>
                  <a:gd name="T12" fmla="*/ 3 w 18"/>
                  <a:gd name="T13" fmla="*/ 31 h 31"/>
                  <a:gd name="T14" fmla="*/ 15 w 18"/>
                  <a:gd name="T15" fmla="*/ 31 h 31"/>
                  <a:gd name="T16" fmla="*/ 17 w 18"/>
                  <a:gd name="T17" fmla="*/ 31 h 31"/>
                  <a:gd name="T18" fmla="*/ 18 w 18"/>
                  <a:gd name="T19" fmla="*/ 29 h 31"/>
                  <a:gd name="T20" fmla="*/ 18 w 18"/>
                  <a:gd name="T21" fmla="*/ 2 h 31"/>
                  <a:gd name="T22" fmla="*/ 17 w 18"/>
                  <a:gd name="T23" fmla="*/ 1 h 31"/>
                  <a:gd name="T24" fmla="*/ 15 w 18"/>
                  <a:gd name="T25" fmla="*/ 0 h 31"/>
                  <a:gd name="T26" fmla="*/ 10 w 18"/>
                  <a:gd name="T27" fmla="*/ 25 h 31"/>
                  <a:gd name="T28" fmla="*/ 8 w 18"/>
                  <a:gd name="T29" fmla="*/ 26 h 31"/>
                  <a:gd name="T30" fmla="*/ 6 w 18"/>
                  <a:gd name="T31" fmla="*/ 25 h 31"/>
                  <a:gd name="T32" fmla="*/ 6 w 18"/>
                  <a:gd name="T33" fmla="*/ 24 h 31"/>
                  <a:gd name="T34" fmla="*/ 6 w 18"/>
                  <a:gd name="T35" fmla="*/ 22 h 31"/>
                  <a:gd name="T36" fmla="*/ 8 w 18"/>
                  <a:gd name="T37" fmla="*/ 21 h 31"/>
                  <a:gd name="T38" fmla="*/ 10 w 18"/>
                  <a:gd name="T39" fmla="*/ 22 h 31"/>
                  <a:gd name="T40" fmla="*/ 11 w 18"/>
                  <a:gd name="T41" fmla="*/ 24 h 31"/>
                  <a:gd name="T42" fmla="*/ 10 w 18"/>
                  <a:gd name="T43" fmla="*/ 25 h 31"/>
                  <a:gd name="T44" fmla="*/ 10 w 18"/>
                  <a:gd name="T45" fmla="*/ 25 h 31"/>
                  <a:gd name="T46" fmla="*/ 10 w 18"/>
                  <a:gd name="T4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31">
                    <a:moveTo>
                      <a:pt x="15" y="0"/>
                    </a:moveTo>
                    <a:cubicBezTo>
                      <a:pt x="3" y="0"/>
                      <a:pt x="3" y="0"/>
                      <a:pt x="3" y="0"/>
                    </a:cubicBezTo>
                    <a:cubicBezTo>
                      <a:pt x="2" y="0"/>
                      <a:pt x="2" y="0"/>
                      <a:pt x="1" y="1"/>
                    </a:cubicBezTo>
                    <a:cubicBezTo>
                      <a:pt x="1" y="1"/>
                      <a:pt x="0" y="2"/>
                      <a:pt x="0" y="2"/>
                    </a:cubicBezTo>
                    <a:cubicBezTo>
                      <a:pt x="0" y="29"/>
                      <a:pt x="0" y="29"/>
                      <a:pt x="0" y="29"/>
                    </a:cubicBezTo>
                    <a:cubicBezTo>
                      <a:pt x="0" y="30"/>
                      <a:pt x="1" y="30"/>
                      <a:pt x="1" y="31"/>
                    </a:cubicBezTo>
                    <a:cubicBezTo>
                      <a:pt x="2" y="31"/>
                      <a:pt x="2" y="31"/>
                      <a:pt x="3" y="31"/>
                    </a:cubicBezTo>
                    <a:cubicBezTo>
                      <a:pt x="15" y="31"/>
                      <a:pt x="15" y="31"/>
                      <a:pt x="15" y="31"/>
                    </a:cubicBezTo>
                    <a:cubicBezTo>
                      <a:pt x="16" y="31"/>
                      <a:pt x="16" y="31"/>
                      <a:pt x="17" y="31"/>
                    </a:cubicBezTo>
                    <a:cubicBezTo>
                      <a:pt x="17" y="30"/>
                      <a:pt x="18" y="30"/>
                      <a:pt x="18" y="29"/>
                    </a:cubicBezTo>
                    <a:cubicBezTo>
                      <a:pt x="18" y="2"/>
                      <a:pt x="18" y="2"/>
                      <a:pt x="18" y="2"/>
                    </a:cubicBezTo>
                    <a:cubicBezTo>
                      <a:pt x="18" y="2"/>
                      <a:pt x="17" y="1"/>
                      <a:pt x="17" y="1"/>
                    </a:cubicBezTo>
                    <a:cubicBezTo>
                      <a:pt x="16" y="0"/>
                      <a:pt x="16" y="0"/>
                      <a:pt x="15" y="0"/>
                    </a:cubicBezTo>
                    <a:close/>
                    <a:moveTo>
                      <a:pt x="10" y="25"/>
                    </a:moveTo>
                    <a:cubicBezTo>
                      <a:pt x="10" y="26"/>
                      <a:pt x="9" y="26"/>
                      <a:pt x="8" y="26"/>
                    </a:cubicBezTo>
                    <a:cubicBezTo>
                      <a:pt x="8" y="26"/>
                      <a:pt x="7" y="26"/>
                      <a:pt x="6" y="25"/>
                    </a:cubicBezTo>
                    <a:cubicBezTo>
                      <a:pt x="6" y="25"/>
                      <a:pt x="6" y="24"/>
                      <a:pt x="6" y="24"/>
                    </a:cubicBezTo>
                    <a:cubicBezTo>
                      <a:pt x="6" y="23"/>
                      <a:pt x="6" y="22"/>
                      <a:pt x="6" y="22"/>
                    </a:cubicBezTo>
                    <a:cubicBezTo>
                      <a:pt x="7" y="21"/>
                      <a:pt x="8" y="21"/>
                      <a:pt x="8" y="21"/>
                    </a:cubicBezTo>
                    <a:cubicBezTo>
                      <a:pt x="9" y="21"/>
                      <a:pt x="10" y="21"/>
                      <a:pt x="10" y="22"/>
                    </a:cubicBezTo>
                    <a:cubicBezTo>
                      <a:pt x="11" y="22"/>
                      <a:pt x="11" y="23"/>
                      <a:pt x="11" y="24"/>
                    </a:cubicBezTo>
                    <a:cubicBezTo>
                      <a:pt x="11" y="24"/>
                      <a:pt x="11" y="25"/>
                      <a:pt x="10" y="25"/>
                    </a:cubicBezTo>
                    <a:close/>
                    <a:moveTo>
                      <a:pt x="10" y="25"/>
                    </a:moveTo>
                    <a:cubicBezTo>
                      <a:pt x="10" y="25"/>
                      <a:pt x="10" y="25"/>
                      <a:pt x="1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6" name="Group 45"/>
          <p:cNvGrpSpPr/>
          <p:nvPr/>
        </p:nvGrpSpPr>
        <p:grpSpPr>
          <a:xfrm>
            <a:off x="3339517" y="4384492"/>
            <a:ext cx="642050" cy="642050"/>
            <a:chOff x="1833524" y="5165311"/>
            <a:chExt cx="709253" cy="709253"/>
          </a:xfrm>
        </p:grpSpPr>
        <p:sp>
          <p:nvSpPr>
            <p:cNvPr id="20" name="Oval 8"/>
            <p:cNvSpPr>
              <a:spLocks noChangeArrowheads="1"/>
            </p:cNvSpPr>
            <p:nvPr/>
          </p:nvSpPr>
          <p:spPr bwMode="auto">
            <a:xfrm>
              <a:off x="1833524" y="5165311"/>
              <a:ext cx="709253" cy="709253"/>
            </a:xfrm>
            <a:prstGeom prst="ellipse">
              <a:avLst/>
            </a:prstGeom>
            <a:solidFill>
              <a:srgbClr val="0FA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p:cNvSpPr>
              <a:spLocks noEditPoints="1"/>
            </p:cNvSpPr>
            <p:nvPr/>
          </p:nvSpPr>
          <p:spPr bwMode="auto">
            <a:xfrm>
              <a:off x="2109443" y="5290889"/>
              <a:ext cx="163606" cy="464287"/>
            </a:xfrm>
            <a:custGeom>
              <a:avLst/>
              <a:gdLst>
                <a:gd name="T0" fmla="*/ 21 w 26"/>
                <a:gd name="T1" fmla="*/ 0 h 74"/>
                <a:gd name="T2" fmla="*/ 5 w 26"/>
                <a:gd name="T3" fmla="*/ 0 h 74"/>
                <a:gd name="T4" fmla="*/ 0 w 26"/>
                <a:gd name="T5" fmla="*/ 5 h 74"/>
                <a:gd name="T6" fmla="*/ 3 w 26"/>
                <a:gd name="T7" fmla="*/ 8 h 74"/>
                <a:gd name="T8" fmla="*/ 4 w 26"/>
                <a:gd name="T9" fmla="*/ 10 h 74"/>
                <a:gd name="T10" fmla="*/ 4 w 26"/>
                <a:gd name="T11" fmla="*/ 65 h 74"/>
                <a:gd name="T12" fmla="*/ 13 w 26"/>
                <a:gd name="T13" fmla="*/ 74 h 74"/>
                <a:gd name="T14" fmla="*/ 13 w 26"/>
                <a:gd name="T15" fmla="*/ 74 h 74"/>
                <a:gd name="T16" fmla="*/ 22 w 26"/>
                <a:gd name="T17" fmla="*/ 65 h 74"/>
                <a:gd name="T18" fmla="*/ 22 w 26"/>
                <a:gd name="T19" fmla="*/ 10 h 74"/>
                <a:gd name="T20" fmla="*/ 23 w 26"/>
                <a:gd name="T21" fmla="*/ 8 h 74"/>
                <a:gd name="T22" fmla="*/ 26 w 26"/>
                <a:gd name="T23" fmla="*/ 5 h 74"/>
                <a:gd name="T24" fmla="*/ 21 w 26"/>
                <a:gd name="T25" fmla="*/ 0 h 74"/>
                <a:gd name="T26" fmla="*/ 10 w 26"/>
                <a:gd name="T27" fmla="*/ 65 h 74"/>
                <a:gd name="T28" fmla="*/ 9 w 26"/>
                <a:gd name="T29" fmla="*/ 66 h 74"/>
                <a:gd name="T30" fmla="*/ 9 w 26"/>
                <a:gd name="T31" fmla="*/ 65 h 74"/>
                <a:gd name="T32" fmla="*/ 9 w 26"/>
                <a:gd name="T33" fmla="*/ 31 h 74"/>
                <a:gd name="T34" fmla="*/ 9 w 26"/>
                <a:gd name="T35" fmla="*/ 30 h 74"/>
                <a:gd name="T36" fmla="*/ 10 w 26"/>
                <a:gd name="T37" fmla="*/ 31 h 74"/>
                <a:gd name="T38" fmla="*/ 10 w 26"/>
                <a:gd name="T39" fmla="*/ 65 h 74"/>
                <a:gd name="T40" fmla="*/ 21 w 26"/>
                <a:gd name="T41" fmla="*/ 5 h 74"/>
                <a:gd name="T42" fmla="*/ 20 w 26"/>
                <a:gd name="T43" fmla="*/ 5 h 74"/>
                <a:gd name="T44" fmla="*/ 19 w 26"/>
                <a:gd name="T45" fmla="*/ 6 h 74"/>
                <a:gd name="T46" fmla="*/ 19 w 26"/>
                <a:gd name="T47" fmla="*/ 7 h 74"/>
                <a:gd name="T48" fmla="*/ 19 w 26"/>
                <a:gd name="T49" fmla="*/ 26 h 74"/>
                <a:gd name="T50" fmla="*/ 17 w 26"/>
                <a:gd name="T51" fmla="*/ 27 h 74"/>
                <a:gd name="T52" fmla="*/ 9 w 26"/>
                <a:gd name="T53" fmla="*/ 27 h 74"/>
                <a:gd name="T54" fmla="*/ 7 w 26"/>
                <a:gd name="T55" fmla="*/ 26 h 74"/>
                <a:gd name="T56" fmla="*/ 7 w 26"/>
                <a:gd name="T57" fmla="*/ 7 h 74"/>
                <a:gd name="T58" fmla="*/ 6 w 26"/>
                <a:gd name="T59" fmla="*/ 5 h 74"/>
                <a:gd name="T60" fmla="*/ 5 w 26"/>
                <a:gd name="T61" fmla="*/ 5 h 74"/>
                <a:gd name="T62" fmla="*/ 4 w 26"/>
                <a:gd name="T63" fmla="*/ 5 h 74"/>
                <a:gd name="T64" fmla="*/ 5 w 26"/>
                <a:gd name="T65" fmla="*/ 4 h 74"/>
                <a:gd name="T66" fmla="*/ 21 w 26"/>
                <a:gd name="T67" fmla="*/ 4 h 74"/>
                <a:gd name="T68" fmla="*/ 22 w 26"/>
                <a:gd name="T69" fmla="*/ 5 h 74"/>
                <a:gd name="T70" fmla="*/ 21 w 26"/>
                <a:gd name="T71" fmla="*/ 5 h 74"/>
                <a:gd name="T72" fmla="*/ 21 w 26"/>
                <a:gd name="T73" fmla="*/ 5 h 74"/>
                <a:gd name="T74" fmla="*/ 21 w 26"/>
                <a:gd name="T75"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74">
                  <a:moveTo>
                    <a:pt x="21" y="0"/>
                  </a:moveTo>
                  <a:cubicBezTo>
                    <a:pt x="5" y="0"/>
                    <a:pt x="5" y="0"/>
                    <a:pt x="5" y="0"/>
                  </a:cubicBezTo>
                  <a:cubicBezTo>
                    <a:pt x="2" y="0"/>
                    <a:pt x="0" y="2"/>
                    <a:pt x="0" y="5"/>
                  </a:cubicBezTo>
                  <a:cubicBezTo>
                    <a:pt x="0" y="6"/>
                    <a:pt x="1" y="8"/>
                    <a:pt x="3" y="8"/>
                  </a:cubicBezTo>
                  <a:cubicBezTo>
                    <a:pt x="4" y="9"/>
                    <a:pt x="4" y="9"/>
                    <a:pt x="4" y="10"/>
                  </a:cubicBezTo>
                  <a:cubicBezTo>
                    <a:pt x="4" y="65"/>
                    <a:pt x="4" y="65"/>
                    <a:pt x="4" y="65"/>
                  </a:cubicBezTo>
                  <a:cubicBezTo>
                    <a:pt x="4" y="70"/>
                    <a:pt x="8" y="74"/>
                    <a:pt x="13" y="74"/>
                  </a:cubicBezTo>
                  <a:cubicBezTo>
                    <a:pt x="13" y="74"/>
                    <a:pt x="13" y="74"/>
                    <a:pt x="13" y="74"/>
                  </a:cubicBezTo>
                  <a:cubicBezTo>
                    <a:pt x="18" y="74"/>
                    <a:pt x="22" y="70"/>
                    <a:pt x="22" y="65"/>
                  </a:cubicBezTo>
                  <a:cubicBezTo>
                    <a:pt x="22" y="10"/>
                    <a:pt x="22" y="10"/>
                    <a:pt x="22" y="10"/>
                  </a:cubicBezTo>
                  <a:cubicBezTo>
                    <a:pt x="22" y="9"/>
                    <a:pt x="22" y="9"/>
                    <a:pt x="23" y="8"/>
                  </a:cubicBezTo>
                  <a:cubicBezTo>
                    <a:pt x="25" y="8"/>
                    <a:pt x="26" y="6"/>
                    <a:pt x="26" y="5"/>
                  </a:cubicBezTo>
                  <a:cubicBezTo>
                    <a:pt x="26" y="2"/>
                    <a:pt x="24" y="0"/>
                    <a:pt x="21" y="0"/>
                  </a:cubicBezTo>
                  <a:close/>
                  <a:moveTo>
                    <a:pt x="10" y="65"/>
                  </a:moveTo>
                  <a:cubicBezTo>
                    <a:pt x="10" y="66"/>
                    <a:pt x="10" y="66"/>
                    <a:pt x="9" y="66"/>
                  </a:cubicBezTo>
                  <a:cubicBezTo>
                    <a:pt x="9" y="66"/>
                    <a:pt x="9" y="66"/>
                    <a:pt x="9" y="65"/>
                  </a:cubicBezTo>
                  <a:cubicBezTo>
                    <a:pt x="9" y="31"/>
                    <a:pt x="9" y="31"/>
                    <a:pt x="9" y="31"/>
                  </a:cubicBezTo>
                  <a:cubicBezTo>
                    <a:pt x="9" y="31"/>
                    <a:pt x="9" y="30"/>
                    <a:pt x="9" y="30"/>
                  </a:cubicBezTo>
                  <a:cubicBezTo>
                    <a:pt x="10" y="30"/>
                    <a:pt x="10" y="31"/>
                    <a:pt x="10" y="31"/>
                  </a:cubicBezTo>
                  <a:lnTo>
                    <a:pt x="10" y="65"/>
                  </a:lnTo>
                  <a:close/>
                  <a:moveTo>
                    <a:pt x="21" y="5"/>
                  </a:moveTo>
                  <a:cubicBezTo>
                    <a:pt x="20" y="5"/>
                    <a:pt x="20" y="5"/>
                    <a:pt x="20" y="5"/>
                  </a:cubicBezTo>
                  <a:cubicBezTo>
                    <a:pt x="19" y="5"/>
                    <a:pt x="19" y="6"/>
                    <a:pt x="19" y="6"/>
                  </a:cubicBezTo>
                  <a:cubicBezTo>
                    <a:pt x="19" y="7"/>
                    <a:pt x="19" y="7"/>
                    <a:pt x="19" y="7"/>
                  </a:cubicBezTo>
                  <a:cubicBezTo>
                    <a:pt x="19" y="26"/>
                    <a:pt x="19" y="26"/>
                    <a:pt x="19" y="26"/>
                  </a:cubicBezTo>
                  <a:cubicBezTo>
                    <a:pt x="19" y="26"/>
                    <a:pt x="18" y="27"/>
                    <a:pt x="17" y="27"/>
                  </a:cubicBezTo>
                  <a:cubicBezTo>
                    <a:pt x="9" y="27"/>
                    <a:pt x="9" y="27"/>
                    <a:pt x="9" y="27"/>
                  </a:cubicBezTo>
                  <a:cubicBezTo>
                    <a:pt x="8" y="27"/>
                    <a:pt x="7" y="26"/>
                    <a:pt x="7" y="26"/>
                  </a:cubicBezTo>
                  <a:cubicBezTo>
                    <a:pt x="7" y="7"/>
                    <a:pt x="7" y="7"/>
                    <a:pt x="7" y="7"/>
                  </a:cubicBezTo>
                  <a:cubicBezTo>
                    <a:pt x="7" y="6"/>
                    <a:pt x="7" y="5"/>
                    <a:pt x="6" y="5"/>
                  </a:cubicBezTo>
                  <a:cubicBezTo>
                    <a:pt x="5" y="5"/>
                    <a:pt x="5" y="5"/>
                    <a:pt x="5" y="5"/>
                  </a:cubicBezTo>
                  <a:cubicBezTo>
                    <a:pt x="4" y="5"/>
                    <a:pt x="4" y="5"/>
                    <a:pt x="4" y="5"/>
                  </a:cubicBezTo>
                  <a:cubicBezTo>
                    <a:pt x="4" y="4"/>
                    <a:pt x="4" y="4"/>
                    <a:pt x="5" y="4"/>
                  </a:cubicBezTo>
                  <a:cubicBezTo>
                    <a:pt x="21" y="4"/>
                    <a:pt x="21" y="4"/>
                    <a:pt x="21" y="4"/>
                  </a:cubicBezTo>
                  <a:cubicBezTo>
                    <a:pt x="22" y="4"/>
                    <a:pt x="22" y="4"/>
                    <a:pt x="22" y="5"/>
                  </a:cubicBezTo>
                  <a:cubicBezTo>
                    <a:pt x="22" y="5"/>
                    <a:pt x="22" y="5"/>
                    <a:pt x="21" y="5"/>
                  </a:cubicBezTo>
                  <a:close/>
                  <a:moveTo>
                    <a:pt x="21" y="5"/>
                  </a:moveTo>
                  <a:cubicBezTo>
                    <a:pt x="21" y="5"/>
                    <a:pt x="21" y="5"/>
                    <a:pt x="2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47"/>
          <p:cNvGrpSpPr/>
          <p:nvPr/>
        </p:nvGrpSpPr>
        <p:grpSpPr>
          <a:xfrm>
            <a:off x="3307895" y="2327622"/>
            <a:ext cx="772542" cy="773342"/>
            <a:chOff x="1764544" y="2741292"/>
            <a:chExt cx="853403" cy="854287"/>
          </a:xfrm>
        </p:grpSpPr>
        <p:sp>
          <p:nvSpPr>
            <p:cNvPr id="22" name="Oval 10"/>
            <p:cNvSpPr>
              <a:spLocks noChangeArrowheads="1"/>
            </p:cNvSpPr>
            <p:nvPr/>
          </p:nvSpPr>
          <p:spPr bwMode="auto">
            <a:xfrm>
              <a:off x="1764544" y="2741292"/>
              <a:ext cx="853403" cy="854287"/>
            </a:xfrm>
            <a:prstGeom prst="ellipse">
              <a:avLst/>
            </a:prstGeom>
            <a:solidFill>
              <a:srgbClr val="0FA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p:cNvSpPr>
              <a:spLocks noEditPoints="1"/>
            </p:cNvSpPr>
            <p:nvPr/>
          </p:nvSpPr>
          <p:spPr bwMode="auto">
            <a:xfrm>
              <a:off x="1952912" y="2929661"/>
              <a:ext cx="476668" cy="470477"/>
            </a:xfrm>
            <a:custGeom>
              <a:avLst/>
              <a:gdLst>
                <a:gd name="T0" fmla="*/ 74 w 76"/>
                <a:gd name="T1" fmla="*/ 37 h 75"/>
                <a:gd name="T2" fmla="*/ 58 w 76"/>
                <a:gd name="T3" fmla="*/ 53 h 75"/>
                <a:gd name="T4" fmla="*/ 50 w 76"/>
                <a:gd name="T5" fmla="*/ 53 h 75"/>
                <a:gd name="T6" fmla="*/ 49 w 76"/>
                <a:gd name="T7" fmla="*/ 45 h 75"/>
                <a:gd name="T8" fmla="*/ 42 w 76"/>
                <a:gd name="T9" fmla="*/ 39 h 75"/>
                <a:gd name="T10" fmla="*/ 37 w 76"/>
                <a:gd name="T11" fmla="*/ 44 h 75"/>
                <a:gd name="T12" fmla="*/ 35 w 76"/>
                <a:gd name="T13" fmla="*/ 49 h 75"/>
                <a:gd name="T14" fmla="*/ 11 w 76"/>
                <a:gd name="T15" fmla="*/ 74 h 75"/>
                <a:gd name="T16" fmla="*/ 6 w 76"/>
                <a:gd name="T17" fmla="*/ 75 h 75"/>
                <a:gd name="T18" fmla="*/ 2 w 76"/>
                <a:gd name="T19" fmla="*/ 74 h 75"/>
                <a:gd name="T20" fmla="*/ 2 w 76"/>
                <a:gd name="T21" fmla="*/ 65 h 75"/>
                <a:gd name="T22" fmla="*/ 26 w 76"/>
                <a:gd name="T23" fmla="*/ 41 h 75"/>
                <a:gd name="T24" fmla="*/ 33 w 76"/>
                <a:gd name="T25" fmla="*/ 39 h 75"/>
                <a:gd name="T26" fmla="*/ 38 w 76"/>
                <a:gd name="T27" fmla="*/ 34 h 75"/>
                <a:gd name="T28" fmla="*/ 31 w 76"/>
                <a:gd name="T29" fmla="*/ 27 h 75"/>
                <a:gd name="T30" fmla="*/ 24 w 76"/>
                <a:gd name="T31" fmla="*/ 26 h 75"/>
                <a:gd name="T32" fmla="*/ 24 w 76"/>
                <a:gd name="T33" fmla="*/ 18 h 75"/>
                <a:gd name="T34" fmla="*/ 40 w 76"/>
                <a:gd name="T35" fmla="*/ 3 h 75"/>
                <a:gd name="T36" fmla="*/ 48 w 76"/>
                <a:gd name="T37" fmla="*/ 3 h 75"/>
                <a:gd name="T38" fmla="*/ 49 w 76"/>
                <a:gd name="T39" fmla="*/ 10 h 75"/>
                <a:gd name="T40" fmla="*/ 67 w 76"/>
                <a:gd name="T41" fmla="*/ 28 h 75"/>
                <a:gd name="T42" fmla="*/ 74 w 76"/>
                <a:gd name="T43" fmla="*/ 29 h 75"/>
                <a:gd name="T44" fmla="*/ 74 w 76"/>
                <a:gd name="T45" fmla="*/ 37 h 75"/>
                <a:gd name="T46" fmla="*/ 74 w 76"/>
                <a:gd name="T47" fmla="*/ 37 h 75"/>
                <a:gd name="T48" fmla="*/ 74 w 76"/>
                <a:gd name="T49"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75">
                  <a:moveTo>
                    <a:pt x="74" y="37"/>
                  </a:moveTo>
                  <a:cubicBezTo>
                    <a:pt x="58" y="53"/>
                    <a:pt x="58" y="53"/>
                    <a:pt x="58" y="53"/>
                  </a:cubicBezTo>
                  <a:cubicBezTo>
                    <a:pt x="56" y="55"/>
                    <a:pt x="53" y="55"/>
                    <a:pt x="50" y="53"/>
                  </a:cubicBezTo>
                  <a:cubicBezTo>
                    <a:pt x="48" y="51"/>
                    <a:pt x="48" y="48"/>
                    <a:pt x="49" y="45"/>
                  </a:cubicBezTo>
                  <a:cubicBezTo>
                    <a:pt x="42" y="39"/>
                    <a:pt x="42" y="39"/>
                    <a:pt x="42" y="39"/>
                  </a:cubicBezTo>
                  <a:cubicBezTo>
                    <a:pt x="37" y="44"/>
                    <a:pt x="37" y="44"/>
                    <a:pt x="37" y="44"/>
                  </a:cubicBezTo>
                  <a:cubicBezTo>
                    <a:pt x="37" y="46"/>
                    <a:pt x="36" y="48"/>
                    <a:pt x="35" y="49"/>
                  </a:cubicBezTo>
                  <a:cubicBezTo>
                    <a:pt x="11" y="74"/>
                    <a:pt x="11" y="74"/>
                    <a:pt x="11" y="74"/>
                  </a:cubicBezTo>
                  <a:cubicBezTo>
                    <a:pt x="9" y="75"/>
                    <a:pt x="8" y="75"/>
                    <a:pt x="6" y="75"/>
                  </a:cubicBezTo>
                  <a:cubicBezTo>
                    <a:pt x="5" y="75"/>
                    <a:pt x="3" y="75"/>
                    <a:pt x="2" y="74"/>
                  </a:cubicBezTo>
                  <a:cubicBezTo>
                    <a:pt x="0" y="71"/>
                    <a:pt x="0" y="67"/>
                    <a:pt x="2" y="65"/>
                  </a:cubicBezTo>
                  <a:cubicBezTo>
                    <a:pt x="26" y="41"/>
                    <a:pt x="26" y="41"/>
                    <a:pt x="26" y="41"/>
                  </a:cubicBezTo>
                  <a:cubicBezTo>
                    <a:pt x="28" y="39"/>
                    <a:pt x="31" y="38"/>
                    <a:pt x="33" y="39"/>
                  </a:cubicBezTo>
                  <a:cubicBezTo>
                    <a:pt x="38" y="34"/>
                    <a:pt x="38" y="34"/>
                    <a:pt x="38" y="34"/>
                  </a:cubicBezTo>
                  <a:cubicBezTo>
                    <a:pt x="31" y="27"/>
                    <a:pt x="31" y="27"/>
                    <a:pt x="31" y="27"/>
                  </a:cubicBezTo>
                  <a:cubicBezTo>
                    <a:pt x="29" y="29"/>
                    <a:pt x="26" y="28"/>
                    <a:pt x="24" y="26"/>
                  </a:cubicBezTo>
                  <a:cubicBezTo>
                    <a:pt x="22" y="24"/>
                    <a:pt x="22" y="21"/>
                    <a:pt x="24" y="18"/>
                  </a:cubicBezTo>
                  <a:cubicBezTo>
                    <a:pt x="40" y="3"/>
                    <a:pt x="40" y="3"/>
                    <a:pt x="40" y="3"/>
                  </a:cubicBezTo>
                  <a:cubicBezTo>
                    <a:pt x="42" y="0"/>
                    <a:pt x="46" y="0"/>
                    <a:pt x="48" y="3"/>
                  </a:cubicBezTo>
                  <a:cubicBezTo>
                    <a:pt x="50" y="5"/>
                    <a:pt x="50" y="8"/>
                    <a:pt x="49" y="10"/>
                  </a:cubicBezTo>
                  <a:cubicBezTo>
                    <a:pt x="67" y="28"/>
                    <a:pt x="67" y="28"/>
                    <a:pt x="67" y="28"/>
                  </a:cubicBezTo>
                  <a:cubicBezTo>
                    <a:pt x="69" y="27"/>
                    <a:pt x="72" y="27"/>
                    <a:pt x="74" y="29"/>
                  </a:cubicBezTo>
                  <a:cubicBezTo>
                    <a:pt x="76" y="31"/>
                    <a:pt x="76" y="35"/>
                    <a:pt x="74" y="37"/>
                  </a:cubicBezTo>
                  <a:close/>
                  <a:moveTo>
                    <a:pt x="74" y="37"/>
                  </a:moveTo>
                  <a:cubicBezTo>
                    <a:pt x="74" y="37"/>
                    <a:pt x="74" y="37"/>
                    <a:pt x="74"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p:cNvGrpSpPr/>
          <p:nvPr/>
        </p:nvGrpSpPr>
        <p:grpSpPr>
          <a:xfrm>
            <a:off x="5722474" y="4438129"/>
            <a:ext cx="533974" cy="534775"/>
            <a:chOff x="3221077" y="5228100"/>
            <a:chExt cx="589865" cy="590749"/>
          </a:xfrm>
        </p:grpSpPr>
        <p:sp>
          <p:nvSpPr>
            <p:cNvPr id="24" name="Oval 12"/>
            <p:cNvSpPr>
              <a:spLocks noChangeArrowheads="1"/>
            </p:cNvSpPr>
            <p:nvPr/>
          </p:nvSpPr>
          <p:spPr bwMode="auto">
            <a:xfrm>
              <a:off x="3221077" y="5228100"/>
              <a:ext cx="589865" cy="590749"/>
            </a:xfrm>
            <a:prstGeom prst="ellipse">
              <a:avLst/>
            </a:prstGeom>
            <a:solidFill>
              <a:srgbClr val="BCD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0" name="Group 39"/>
            <p:cNvGrpSpPr/>
            <p:nvPr/>
          </p:nvGrpSpPr>
          <p:grpSpPr>
            <a:xfrm>
              <a:off x="3349972" y="5366501"/>
              <a:ext cx="332075" cy="313946"/>
              <a:chOff x="3970417" y="5517232"/>
              <a:chExt cx="385416" cy="364375"/>
            </a:xfrm>
          </p:grpSpPr>
          <p:sp>
            <p:nvSpPr>
              <p:cNvPr id="25" name="Freeform 13"/>
              <p:cNvSpPr>
                <a:spLocks noEditPoints="1"/>
              </p:cNvSpPr>
              <p:nvPr/>
            </p:nvSpPr>
            <p:spPr bwMode="auto">
              <a:xfrm>
                <a:off x="4094099" y="5517232"/>
                <a:ext cx="261734" cy="364375"/>
              </a:xfrm>
              <a:custGeom>
                <a:avLst/>
                <a:gdLst>
                  <a:gd name="T0" fmla="*/ 35 w 36"/>
                  <a:gd name="T1" fmla="*/ 28 h 50"/>
                  <a:gd name="T2" fmla="*/ 36 w 36"/>
                  <a:gd name="T3" fmla="*/ 23 h 50"/>
                  <a:gd name="T4" fmla="*/ 35 w 36"/>
                  <a:gd name="T5" fmla="*/ 18 h 50"/>
                  <a:gd name="T6" fmla="*/ 30 w 36"/>
                  <a:gd name="T7" fmla="*/ 17 h 50"/>
                  <a:gd name="T8" fmla="*/ 21 w 36"/>
                  <a:gd name="T9" fmla="*/ 17 h 50"/>
                  <a:gd name="T10" fmla="*/ 21 w 36"/>
                  <a:gd name="T11" fmla="*/ 16 h 50"/>
                  <a:gd name="T12" fmla="*/ 22 w 36"/>
                  <a:gd name="T13" fmla="*/ 15 h 50"/>
                  <a:gd name="T14" fmla="*/ 22 w 36"/>
                  <a:gd name="T15" fmla="*/ 14 h 50"/>
                  <a:gd name="T16" fmla="*/ 23 w 36"/>
                  <a:gd name="T17" fmla="*/ 13 h 50"/>
                  <a:gd name="T18" fmla="*/ 23 w 36"/>
                  <a:gd name="T19" fmla="*/ 11 h 50"/>
                  <a:gd name="T20" fmla="*/ 24 w 36"/>
                  <a:gd name="T21" fmla="*/ 8 h 50"/>
                  <a:gd name="T22" fmla="*/ 24 w 36"/>
                  <a:gd name="T23" fmla="*/ 7 h 50"/>
                  <a:gd name="T24" fmla="*/ 24 w 36"/>
                  <a:gd name="T25" fmla="*/ 5 h 50"/>
                  <a:gd name="T26" fmla="*/ 23 w 36"/>
                  <a:gd name="T27" fmla="*/ 4 h 50"/>
                  <a:gd name="T28" fmla="*/ 22 w 36"/>
                  <a:gd name="T29" fmla="*/ 2 h 50"/>
                  <a:gd name="T30" fmla="*/ 21 w 36"/>
                  <a:gd name="T31" fmla="*/ 1 h 50"/>
                  <a:gd name="T32" fmla="*/ 19 w 36"/>
                  <a:gd name="T33" fmla="*/ 0 h 50"/>
                  <a:gd name="T34" fmla="*/ 16 w 36"/>
                  <a:gd name="T35" fmla="*/ 0 h 50"/>
                  <a:gd name="T36" fmla="*/ 15 w 36"/>
                  <a:gd name="T37" fmla="*/ 0 h 50"/>
                  <a:gd name="T38" fmla="*/ 14 w 36"/>
                  <a:gd name="T39" fmla="*/ 2 h 50"/>
                  <a:gd name="T40" fmla="*/ 13 w 36"/>
                  <a:gd name="T41" fmla="*/ 4 h 50"/>
                  <a:gd name="T42" fmla="*/ 13 w 36"/>
                  <a:gd name="T43" fmla="*/ 6 h 50"/>
                  <a:gd name="T44" fmla="*/ 12 w 36"/>
                  <a:gd name="T45" fmla="*/ 8 h 50"/>
                  <a:gd name="T46" fmla="*/ 12 w 36"/>
                  <a:gd name="T47" fmla="*/ 9 h 50"/>
                  <a:gd name="T48" fmla="*/ 11 w 36"/>
                  <a:gd name="T49" fmla="*/ 11 h 50"/>
                  <a:gd name="T50" fmla="*/ 7 w 36"/>
                  <a:gd name="T51" fmla="*/ 15 h 50"/>
                  <a:gd name="T52" fmla="*/ 4 w 36"/>
                  <a:gd name="T53" fmla="*/ 19 h 50"/>
                  <a:gd name="T54" fmla="*/ 2 w 36"/>
                  <a:gd name="T55" fmla="*/ 21 h 50"/>
                  <a:gd name="T56" fmla="*/ 0 w 36"/>
                  <a:gd name="T57" fmla="*/ 21 h 50"/>
                  <a:gd name="T58" fmla="*/ 0 w 36"/>
                  <a:gd name="T59" fmla="*/ 23 h 50"/>
                  <a:gd name="T60" fmla="*/ 0 w 36"/>
                  <a:gd name="T61" fmla="*/ 44 h 50"/>
                  <a:gd name="T62" fmla="*/ 0 w 36"/>
                  <a:gd name="T63" fmla="*/ 45 h 50"/>
                  <a:gd name="T64" fmla="*/ 2 w 36"/>
                  <a:gd name="T65" fmla="*/ 46 h 50"/>
                  <a:gd name="T66" fmla="*/ 7 w 36"/>
                  <a:gd name="T67" fmla="*/ 47 h 50"/>
                  <a:gd name="T68" fmla="*/ 11 w 36"/>
                  <a:gd name="T69" fmla="*/ 49 h 50"/>
                  <a:gd name="T70" fmla="*/ 15 w 36"/>
                  <a:gd name="T71" fmla="*/ 50 h 50"/>
                  <a:gd name="T72" fmla="*/ 20 w 36"/>
                  <a:gd name="T73" fmla="*/ 50 h 50"/>
                  <a:gd name="T74" fmla="*/ 24 w 36"/>
                  <a:gd name="T75" fmla="*/ 50 h 50"/>
                  <a:gd name="T76" fmla="*/ 30 w 36"/>
                  <a:gd name="T77" fmla="*/ 48 h 50"/>
                  <a:gd name="T78" fmla="*/ 32 w 36"/>
                  <a:gd name="T79" fmla="*/ 42 h 50"/>
                  <a:gd name="T80" fmla="*/ 34 w 36"/>
                  <a:gd name="T81" fmla="*/ 39 h 50"/>
                  <a:gd name="T82" fmla="*/ 34 w 36"/>
                  <a:gd name="T83" fmla="*/ 35 h 50"/>
                  <a:gd name="T84" fmla="*/ 35 w 36"/>
                  <a:gd name="T85" fmla="*/ 30 h 50"/>
                  <a:gd name="T86" fmla="*/ 35 w 36"/>
                  <a:gd name="T87" fmla="*/ 28 h 50"/>
                  <a:gd name="T88" fmla="*/ 35 w 36"/>
                  <a:gd name="T89" fmla="*/ 28 h 50"/>
                  <a:gd name="T90" fmla="*/ 35 w 36"/>
                  <a:gd name="T9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50">
                    <a:moveTo>
                      <a:pt x="35" y="28"/>
                    </a:moveTo>
                    <a:cubicBezTo>
                      <a:pt x="36" y="26"/>
                      <a:pt x="36" y="25"/>
                      <a:pt x="36" y="23"/>
                    </a:cubicBezTo>
                    <a:cubicBezTo>
                      <a:pt x="36" y="21"/>
                      <a:pt x="36" y="20"/>
                      <a:pt x="35" y="18"/>
                    </a:cubicBezTo>
                    <a:cubicBezTo>
                      <a:pt x="33" y="17"/>
                      <a:pt x="32" y="17"/>
                      <a:pt x="30" y="17"/>
                    </a:cubicBezTo>
                    <a:cubicBezTo>
                      <a:pt x="21" y="17"/>
                      <a:pt x="21" y="17"/>
                      <a:pt x="21" y="17"/>
                    </a:cubicBezTo>
                    <a:cubicBezTo>
                      <a:pt x="21" y="16"/>
                      <a:pt x="21" y="16"/>
                      <a:pt x="21" y="16"/>
                    </a:cubicBezTo>
                    <a:cubicBezTo>
                      <a:pt x="21" y="16"/>
                      <a:pt x="21" y="15"/>
                      <a:pt x="22" y="15"/>
                    </a:cubicBezTo>
                    <a:cubicBezTo>
                      <a:pt x="22" y="15"/>
                      <a:pt x="22" y="15"/>
                      <a:pt x="22" y="14"/>
                    </a:cubicBezTo>
                    <a:cubicBezTo>
                      <a:pt x="22" y="14"/>
                      <a:pt x="23" y="13"/>
                      <a:pt x="23" y="13"/>
                    </a:cubicBezTo>
                    <a:cubicBezTo>
                      <a:pt x="23" y="12"/>
                      <a:pt x="23" y="12"/>
                      <a:pt x="23" y="11"/>
                    </a:cubicBezTo>
                    <a:cubicBezTo>
                      <a:pt x="24" y="10"/>
                      <a:pt x="24" y="9"/>
                      <a:pt x="24" y="8"/>
                    </a:cubicBezTo>
                    <a:cubicBezTo>
                      <a:pt x="24" y="8"/>
                      <a:pt x="24" y="7"/>
                      <a:pt x="24" y="7"/>
                    </a:cubicBezTo>
                    <a:cubicBezTo>
                      <a:pt x="24" y="7"/>
                      <a:pt x="24" y="6"/>
                      <a:pt x="24" y="5"/>
                    </a:cubicBezTo>
                    <a:cubicBezTo>
                      <a:pt x="24" y="5"/>
                      <a:pt x="23" y="4"/>
                      <a:pt x="23" y="4"/>
                    </a:cubicBezTo>
                    <a:cubicBezTo>
                      <a:pt x="23" y="3"/>
                      <a:pt x="23" y="3"/>
                      <a:pt x="22" y="2"/>
                    </a:cubicBezTo>
                    <a:cubicBezTo>
                      <a:pt x="22" y="2"/>
                      <a:pt x="22" y="1"/>
                      <a:pt x="21" y="1"/>
                    </a:cubicBezTo>
                    <a:cubicBezTo>
                      <a:pt x="21" y="1"/>
                      <a:pt x="20" y="0"/>
                      <a:pt x="19" y="0"/>
                    </a:cubicBezTo>
                    <a:cubicBezTo>
                      <a:pt x="18" y="0"/>
                      <a:pt x="17" y="0"/>
                      <a:pt x="16" y="0"/>
                    </a:cubicBezTo>
                    <a:cubicBezTo>
                      <a:pt x="16" y="0"/>
                      <a:pt x="15" y="0"/>
                      <a:pt x="15" y="0"/>
                    </a:cubicBezTo>
                    <a:cubicBezTo>
                      <a:pt x="15" y="1"/>
                      <a:pt x="14" y="1"/>
                      <a:pt x="14" y="2"/>
                    </a:cubicBezTo>
                    <a:cubicBezTo>
                      <a:pt x="14" y="3"/>
                      <a:pt x="13" y="3"/>
                      <a:pt x="13" y="4"/>
                    </a:cubicBezTo>
                    <a:cubicBezTo>
                      <a:pt x="13" y="4"/>
                      <a:pt x="13" y="5"/>
                      <a:pt x="13" y="6"/>
                    </a:cubicBezTo>
                    <a:cubicBezTo>
                      <a:pt x="13" y="7"/>
                      <a:pt x="12" y="7"/>
                      <a:pt x="12" y="8"/>
                    </a:cubicBezTo>
                    <a:cubicBezTo>
                      <a:pt x="12" y="8"/>
                      <a:pt x="12" y="9"/>
                      <a:pt x="12" y="9"/>
                    </a:cubicBezTo>
                    <a:cubicBezTo>
                      <a:pt x="11" y="10"/>
                      <a:pt x="11" y="11"/>
                      <a:pt x="11" y="11"/>
                    </a:cubicBezTo>
                    <a:cubicBezTo>
                      <a:pt x="10" y="12"/>
                      <a:pt x="9" y="13"/>
                      <a:pt x="7" y="15"/>
                    </a:cubicBezTo>
                    <a:cubicBezTo>
                      <a:pt x="6" y="16"/>
                      <a:pt x="5" y="18"/>
                      <a:pt x="4" y="19"/>
                    </a:cubicBezTo>
                    <a:cubicBezTo>
                      <a:pt x="3" y="20"/>
                      <a:pt x="2" y="21"/>
                      <a:pt x="2" y="21"/>
                    </a:cubicBezTo>
                    <a:cubicBezTo>
                      <a:pt x="1" y="21"/>
                      <a:pt x="1" y="21"/>
                      <a:pt x="0" y="21"/>
                    </a:cubicBezTo>
                    <a:cubicBezTo>
                      <a:pt x="0" y="22"/>
                      <a:pt x="0" y="22"/>
                      <a:pt x="0" y="23"/>
                    </a:cubicBezTo>
                    <a:cubicBezTo>
                      <a:pt x="0" y="44"/>
                      <a:pt x="0" y="44"/>
                      <a:pt x="0" y="44"/>
                    </a:cubicBezTo>
                    <a:cubicBezTo>
                      <a:pt x="0" y="44"/>
                      <a:pt x="0" y="45"/>
                      <a:pt x="0" y="45"/>
                    </a:cubicBezTo>
                    <a:cubicBezTo>
                      <a:pt x="1" y="46"/>
                      <a:pt x="1" y="46"/>
                      <a:pt x="2" y="46"/>
                    </a:cubicBezTo>
                    <a:cubicBezTo>
                      <a:pt x="2" y="46"/>
                      <a:pt x="4" y="47"/>
                      <a:pt x="7" y="47"/>
                    </a:cubicBezTo>
                    <a:cubicBezTo>
                      <a:pt x="9" y="48"/>
                      <a:pt x="10" y="48"/>
                      <a:pt x="11" y="49"/>
                    </a:cubicBezTo>
                    <a:cubicBezTo>
                      <a:pt x="12" y="49"/>
                      <a:pt x="13" y="49"/>
                      <a:pt x="15" y="50"/>
                    </a:cubicBezTo>
                    <a:cubicBezTo>
                      <a:pt x="17" y="50"/>
                      <a:pt x="18" y="50"/>
                      <a:pt x="20" y="50"/>
                    </a:cubicBezTo>
                    <a:cubicBezTo>
                      <a:pt x="24" y="50"/>
                      <a:pt x="24" y="50"/>
                      <a:pt x="24" y="50"/>
                    </a:cubicBezTo>
                    <a:cubicBezTo>
                      <a:pt x="27" y="50"/>
                      <a:pt x="29" y="49"/>
                      <a:pt x="30" y="48"/>
                    </a:cubicBezTo>
                    <a:cubicBezTo>
                      <a:pt x="32" y="46"/>
                      <a:pt x="32" y="44"/>
                      <a:pt x="32" y="42"/>
                    </a:cubicBezTo>
                    <a:cubicBezTo>
                      <a:pt x="33" y="41"/>
                      <a:pt x="33" y="40"/>
                      <a:pt x="34" y="39"/>
                    </a:cubicBezTo>
                    <a:cubicBezTo>
                      <a:pt x="34" y="37"/>
                      <a:pt x="34" y="36"/>
                      <a:pt x="34" y="35"/>
                    </a:cubicBezTo>
                    <a:cubicBezTo>
                      <a:pt x="35" y="33"/>
                      <a:pt x="35" y="32"/>
                      <a:pt x="35" y="30"/>
                    </a:cubicBezTo>
                    <a:cubicBezTo>
                      <a:pt x="35" y="30"/>
                      <a:pt x="35" y="29"/>
                      <a:pt x="35" y="28"/>
                    </a:cubicBezTo>
                    <a:close/>
                    <a:moveTo>
                      <a:pt x="35" y="28"/>
                    </a:moveTo>
                    <a:cubicBezTo>
                      <a:pt x="35" y="28"/>
                      <a:pt x="35" y="28"/>
                      <a:pt x="35"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
              <p:cNvSpPr>
                <a:spLocks noEditPoints="1"/>
              </p:cNvSpPr>
              <p:nvPr/>
            </p:nvSpPr>
            <p:spPr bwMode="auto">
              <a:xfrm>
                <a:off x="3970417" y="5671306"/>
                <a:ext cx="101615" cy="189886"/>
              </a:xfrm>
              <a:custGeom>
                <a:avLst/>
                <a:gdLst>
                  <a:gd name="T0" fmla="*/ 12 w 14"/>
                  <a:gd name="T1" fmla="*/ 0 h 26"/>
                  <a:gd name="T2" fmla="*/ 2 w 14"/>
                  <a:gd name="T3" fmla="*/ 0 h 26"/>
                  <a:gd name="T4" fmla="*/ 1 w 14"/>
                  <a:gd name="T5" fmla="*/ 1 h 26"/>
                  <a:gd name="T6" fmla="*/ 0 w 14"/>
                  <a:gd name="T7" fmla="*/ 2 h 26"/>
                  <a:gd name="T8" fmla="*/ 0 w 14"/>
                  <a:gd name="T9" fmla="*/ 23 h 26"/>
                  <a:gd name="T10" fmla="*/ 1 w 14"/>
                  <a:gd name="T11" fmla="*/ 25 h 26"/>
                  <a:gd name="T12" fmla="*/ 2 w 14"/>
                  <a:gd name="T13" fmla="*/ 26 h 26"/>
                  <a:gd name="T14" fmla="*/ 12 w 14"/>
                  <a:gd name="T15" fmla="*/ 26 h 26"/>
                  <a:gd name="T16" fmla="*/ 13 w 14"/>
                  <a:gd name="T17" fmla="*/ 25 h 26"/>
                  <a:gd name="T18" fmla="*/ 14 w 14"/>
                  <a:gd name="T19" fmla="*/ 23 h 26"/>
                  <a:gd name="T20" fmla="*/ 14 w 14"/>
                  <a:gd name="T21" fmla="*/ 2 h 26"/>
                  <a:gd name="T22" fmla="*/ 13 w 14"/>
                  <a:gd name="T23" fmla="*/ 1 h 26"/>
                  <a:gd name="T24" fmla="*/ 12 w 14"/>
                  <a:gd name="T25" fmla="*/ 0 h 26"/>
                  <a:gd name="T26" fmla="*/ 8 w 14"/>
                  <a:gd name="T27" fmla="*/ 21 h 26"/>
                  <a:gd name="T28" fmla="*/ 6 w 14"/>
                  <a:gd name="T29" fmla="*/ 21 h 26"/>
                  <a:gd name="T30" fmla="*/ 5 w 14"/>
                  <a:gd name="T31" fmla="*/ 21 h 26"/>
                  <a:gd name="T32" fmla="*/ 4 w 14"/>
                  <a:gd name="T33" fmla="*/ 19 h 26"/>
                  <a:gd name="T34" fmla="*/ 5 w 14"/>
                  <a:gd name="T35" fmla="*/ 18 h 26"/>
                  <a:gd name="T36" fmla="*/ 6 w 14"/>
                  <a:gd name="T37" fmla="*/ 17 h 26"/>
                  <a:gd name="T38" fmla="*/ 8 w 14"/>
                  <a:gd name="T39" fmla="*/ 18 h 26"/>
                  <a:gd name="T40" fmla="*/ 9 w 14"/>
                  <a:gd name="T41" fmla="*/ 19 h 26"/>
                  <a:gd name="T42" fmla="*/ 8 w 14"/>
                  <a:gd name="T43" fmla="*/ 21 h 26"/>
                  <a:gd name="T44" fmla="*/ 8 w 14"/>
                  <a:gd name="T45" fmla="*/ 21 h 26"/>
                  <a:gd name="T46" fmla="*/ 8 w 14"/>
                  <a:gd name="T4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6">
                    <a:moveTo>
                      <a:pt x="12" y="0"/>
                    </a:moveTo>
                    <a:cubicBezTo>
                      <a:pt x="2" y="0"/>
                      <a:pt x="2" y="0"/>
                      <a:pt x="2" y="0"/>
                    </a:cubicBezTo>
                    <a:cubicBezTo>
                      <a:pt x="2" y="0"/>
                      <a:pt x="1" y="1"/>
                      <a:pt x="1" y="1"/>
                    </a:cubicBezTo>
                    <a:cubicBezTo>
                      <a:pt x="0" y="1"/>
                      <a:pt x="0" y="2"/>
                      <a:pt x="0" y="2"/>
                    </a:cubicBezTo>
                    <a:cubicBezTo>
                      <a:pt x="0" y="23"/>
                      <a:pt x="0" y="23"/>
                      <a:pt x="0" y="23"/>
                    </a:cubicBezTo>
                    <a:cubicBezTo>
                      <a:pt x="0" y="24"/>
                      <a:pt x="0" y="25"/>
                      <a:pt x="1" y="25"/>
                    </a:cubicBezTo>
                    <a:cubicBezTo>
                      <a:pt x="1" y="25"/>
                      <a:pt x="2" y="26"/>
                      <a:pt x="2" y="26"/>
                    </a:cubicBezTo>
                    <a:cubicBezTo>
                      <a:pt x="12" y="26"/>
                      <a:pt x="12" y="26"/>
                      <a:pt x="12" y="26"/>
                    </a:cubicBezTo>
                    <a:cubicBezTo>
                      <a:pt x="12" y="26"/>
                      <a:pt x="13" y="25"/>
                      <a:pt x="13" y="25"/>
                    </a:cubicBezTo>
                    <a:cubicBezTo>
                      <a:pt x="14" y="25"/>
                      <a:pt x="14" y="24"/>
                      <a:pt x="14" y="23"/>
                    </a:cubicBezTo>
                    <a:cubicBezTo>
                      <a:pt x="14" y="2"/>
                      <a:pt x="14" y="2"/>
                      <a:pt x="14" y="2"/>
                    </a:cubicBezTo>
                    <a:cubicBezTo>
                      <a:pt x="14" y="2"/>
                      <a:pt x="14" y="1"/>
                      <a:pt x="13" y="1"/>
                    </a:cubicBezTo>
                    <a:cubicBezTo>
                      <a:pt x="13" y="1"/>
                      <a:pt x="12" y="0"/>
                      <a:pt x="12" y="0"/>
                    </a:cubicBezTo>
                    <a:close/>
                    <a:moveTo>
                      <a:pt x="8" y="21"/>
                    </a:moveTo>
                    <a:cubicBezTo>
                      <a:pt x="8" y="21"/>
                      <a:pt x="7" y="21"/>
                      <a:pt x="6" y="21"/>
                    </a:cubicBezTo>
                    <a:cubicBezTo>
                      <a:pt x="6" y="21"/>
                      <a:pt x="5" y="21"/>
                      <a:pt x="5" y="21"/>
                    </a:cubicBezTo>
                    <a:cubicBezTo>
                      <a:pt x="5" y="20"/>
                      <a:pt x="4" y="20"/>
                      <a:pt x="4" y="19"/>
                    </a:cubicBezTo>
                    <a:cubicBezTo>
                      <a:pt x="4" y="19"/>
                      <a:pt x="5" y="18"/>
                      <a:pt x="5" y="18"/>
                    </a:cubicBezTo>
                    <a:cubicBezTo>
                      <a:pt x="5" y="17"/>
                      <a:pt x="6" y="17"/>
                      <a:pt x="6" y="17"/>
                    </a:cubicBezTo>
                    <a:cubicBezTo>
                      <a:pt x="7" y="17"/>
                      <a:pt x="8" y="17"/>
                      <a:pt x="8" y="18"/>
                    </a:cubicBezTo>
                    <a:cubicBezTo>
                      <a:pt x="8" y="18"/>
                      <a:pt x="9" y="19"/>
                      <a:pt x="9" y="19"/>
                    </a:cubicBezTo>
                    <a:cubicBezTo>
                      <a:pt x="9" y="20"/>
                      <a:pt x="8" y="20"/>
                      <a:pt x="8" y="21"/>
                    </a:cubicBezTo>
                    <a:close/>
                    <a:moveTo>
                      <a:pt x="8" y="21"/>
                    </a:moveTo>
                    <a:cubicBezTo>
                      <a:pt x="8" y="21"/>
                      <a:pt x="8" y="21"/>
                      <a:pt x="8"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4" name="Group 43"/>
          <p:cNvGrpSpPr/>
          <p:nvPr/>
        </p:nvGrpSpPr>
        <p:grpSpPr>
          <a:xfrm>
            <a:off x="5710866" y="3501782"/>
            <a:ext cx="557190" cy="551587"/>
            <a:chOff x="3207812" y="4110275"/>
            <a:chExt cx="615511" cy="609321"/>
          </a:xfrm>
        </p:grpSpPr>
        <p:sp>
          <p:nvSpPr>
            <p:cNvPr id="27" name="Oval 15"/>
            <p:cNvSpPr>
              <a:spLocks noChangeArrowheads="1"/>
            </p:cNvSpPr>
            <p:nvPr/>
          </p:nvSpPr>
          <p:spPr bwMode="auto">
            <a:xfrm>
              <a:off x="3207812" y="4110275"/>
              <a:ext cx="615511" cy="609321"/>
            </a:xfrm>
            <a:prstGeom prst="ellipse">
              <a:avLst/>
            </a:prstGeom>
            <a:solidFill>
              <a:srgbClr val="BCD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p:cNvSpPr>
              <a:spLocks noEditPoints="1"/>
            </p:cNvSpPr>
            <p:nvPr/>
          </p:nvSpPr>
          <p:spPr bwMode="auto">
            <a:xfrm>
              <a:off x="3340465" y="4266805"/>
              <a:ext cx="351089" cy="295375"/>
            </a:xfrm>
            <a:custGeom>
              <a:avLst/>
              <a:gdLst>
                <a:gd name="T0" fmla="*/ 34 w 56"/>
                <a:gd name="T1" fmla="*/ 8 h 47"/>
                <a:gd name="T2" fmla="*/ 39 w 56"/>
                <a:gd name="T3" fmla="*/ 16 h 47"/>
                <a:gd name="T4" fmla="*/ 42 w 56"/>
                <a:gd name="T5" fmla="*/ 16 h 47"/>
                <a:gd name="T6" fmla="*/ 50 w 56"/>
                <a:gd name="T7" fmla="*/ 8 h 47"/>
                <a:gd name="T8" fmla="*/ 42 w 56"/>
                <a:gd name="T9" fmla="*/ 0 h 47"/>
                <a:gd name="T10" fmla="*/ 34 w 56"/>
                <a:gd name="T11" fmla="*/ 8 h 47"/>
                <a:gd name="T12" fmla="*/ 28 w 56"/>
                <a:gd name="T13" fmla="*/ 25 h 47"/>
                <a:gd name="T14" fmla="*/ 37 w 56"/>
                <a:gd name="T15" fmla="*/ 17 h 47"/>
                <a:gd name="T16" fmla="*/ 28 w 56"/>
                <a:gd name="T17" fmla="*/ 8 h 47"/>
                <a:gd name="T18" fmla="*/ 20 w 56"/>
                <a:gd name="T19" fmla="*/ 17 h 47"/>
                <a:gd name="T20" fmla="*/ 28 w 56"/>
                <a:gd name="T21" fmla="*/ 25 h 47"/>
                <a:gd name="T22" fmla="*/ 32 w 56"/>
                <a:gd name="T23" fmla="*/ 26 h 47"/>
                <a:gd name="T24" fmla="*/ 25 w 56"/>
                <a:gd name="T25" fmla="*/ 26 h 47"/>
                <a:gd name="T26" fmla="*/ 14 w 56"/>
                <a:gd name="T27" fmla="*/ 36 h 47"/>
                <a:gd name="T28" fmla="*/ 14 w 56"/>
                <a:gd name="T29" fmla="*/ 45 h 47"/>
                <a:gd name="T30" fmla="*/ 14 w 56"/>
                <a:gd name="T31" fmla="*/ 45 h 47"/>
                <a:gd name="T32" fmla="*/ 15 w 56"/>
                <a:gd name="T33" fmla="*/ 45 h 47"/>
                <a:gd name="T34" fmla="*/ 29 w 56"/>
                <a:gd name="T35" fmla="*/ 47 h 47"/>
                <a:gd name="T36" fmla="*/ 42 w 56"/>
                <a:gd name="T37" fmla="*/ 45 h 47"/>
                <a:gd name="T38" fmla="*/ 42 w 56"/>
                <a:gd name="T39" fmla="*/ 45 h 47"/>
                <a:gd name="T40" fmla="*/ 43 w 56"/>
                <a:gd name="T41" fmla="*/ 45 h 47"/>
                <a:gd name="T42" fmla="*/ 43 w 56"/>
                <a:gd name="T43" fmla="*/ 36 h 47"/>
                <a:gd name="T44" fmla="*/ 32 w 56"/>
                <a:gd name="T45" fmla="*/ 26 h 47"/>
                <a:gd name="T46" fmla="*/ 46 w 56"/>
                <a:gd name="T47" fmla="*/ 17 h 47"/>
                <a:gd name="T48" fmla="*/ 39 w 56"/>
                <a:gd name="T49" fmla="*/ 17 h 47"/>
                <a:gd name="T50" fmla="*/ 36 w 56"/>
                <a:gd name="T51" fmla="*/ 24 h 47"/>
                <a:gd name="T52" fmla="*/ 44 w 56"/>
                <a:gd name="T53" fmla="*/ 36 h 47"/>
                <a:gd name="T54" fmla="*/ 44 w 56"/>
                <a:gd name="T55" fmla="*/ 39 h 47"/>
                <a:gd name="T56" fmla="*/ 56 w 56"/>
                <a:gd name="T57" fmla="*/ 36 h 47"/>
                <a:gd name="T58" fmla="*/ 56 w 56"/>
                <a:gd name="T59" fmla="*/ 36 h 47"/>
                <a:gd name="T60" fmla="*/ 56 w 56"/>
                <a:gd name="T61" fmla="*/ 36 h 47"/>
                <a:gd name="T62" fmla="*/ 56 w 56"/>
                <a:gd name="T63" fmla="*/ 28 h 47"/>
                <a:gd name="T64" fmla="*/ 46 w 56"/>
                <a:gd name="T65" fmla="*/ 17 h 47"/>
                <a:gd name="T66" fmla="*/ 14 w 56"/>
                <a:gd name="T67" fmla="*/ 16 h 47"/>
                <a:gd name="T68" fmla="*/ 18 w 56"/>
                <a:gd name="T69" fmla="*/ 15 h 47"/>
                <a:gd name="T70" fmla="*/ 22 w 56"/>
                <a:gd name="T71" fmla="*/ 9 h 47"/>
                <a:gd name="T72" fmla="*/ 22 w 56"/>
                <a:gd name="T73" fmla="*/ 8 h 47"/>
                <a:gd name="T74" fmla="*/ 14 w 56"/>
                <a:gd name="T75" fmla="*/ 0 h 47"/>
                <a:gd name="T76" fmla="*/ 6 w 56"/>
                <a:gd name="T77" fmla="*/ 8 h 47"/>
                <a:gd name="T78" fmla="*/ 14 w 56"/>
                <a:gd name="T79" fmla="*/ 16 h 47"/>
                <a:gd name="T80" fmla="*/ 21 w 56"/>
                <a:gd name="T81" fmla="*/ 24 h 47"/>
                <a:gd name="T82" fmla="*/ 18 w 56"/>
                <a:gd name="T83" fmla="*/ 17 h 47"/>
                <a:gd name="T84" fmla="*/ 17 w 56"/>
                <a:gd name="T85" fmla="*/ 17 h 47"/>
                <a:gd name="T86" fmla="*/ 10 w 56"/>
                <a:gd name="T87" fmla="*/ 17 h 47"/>
                <a:gd name="T88" fmla="*/ 0 w 56"/>
                <a:gd name="T89" fmla="*/ 28 h 47"/>
                <a:gd name="T90" fmla="*/ 0 w 56"/>
                <a:gd name="T91" fmla="*/ 36 h 47"/>
                <a:gd name="T92" fmla="*/ 0 w 56"/>
                <a:gd name="T93" fmla="*/ 36 h 47"/>
                <a:gd name="T94" fmla="*/ 0 w 56"/>
                <a:gd name="T95" fmla="*/ 36 h 47"/>
                <a:gd name="T96" fmla="*/ 12 w 56"/>
                <a:gd name="T97" fmla="*/ 39 h 47"/>
                <a:gd name="T98" fmla="*/ 12 w 56"/>
                <a:gd name="T99" fmla="*/ 36 h 47"/>
                <a:gd name="T100" fmla="*/ 21 w 56"/>
                <a:gd name="T101" fmla="*/ 24 h 47"/>
                <a:gd name="T102" fmla="*/ 21 w 56"/>
                <a:gd name="T103" fmla="*/ 24 h 47"/>
                <a:gd name="T104" fmla="*/ 21 w 56"/>
                <a:gd name="T10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47">
                  <a:moveTo>
                    <a:pt x="34" y="8"/>
                  </a:moveTo>
                  <a:cubicBezTo>
                    <a:pt x="36" y="10"/>
                    <a:pt x="38" y="12"/>
                    <a:pt x="39" y="16"/>
                  </a:cubicBezTo>
                  <a:cubicBezTo>
                    <a:pt x="40" y="16"/>
                    <a:pt x="41" y="16"/>
                    <a:pt x="42" y="16"/>
                  </a:cubicBezTo>
                  <a:cubicBezTo>
                    <a:pt x="47" y="16"/>
                    <a:pt x="50" y="13"/>
                    <a:pt x="50" y="8"/>
                  </a:cubicBezTo>
                  <a:cubicBezTo>
                    <a:pt x="50" y="4"/>
                    <a:pt x="47" y="0"/>
                    <a:pt x="42" y="0"/>
                  </a:cubicBezTo>
                  <a:cubicBezTo>
                    <a:pt x="38" y="0"/>
                    <a:pt x="34" y="4"/>
                    <a:pt x="34" y="8"/>
                  </a:cubicBezTo>
                  <a:close/>
                  <a:moveTo>
                    <a:pt x="28" y="25"/>
                  </a:moveTo>
                  <a:cubicBezTo>
                    <a:pt x="33" y="25"/>
                    <a:pt x="37" y="21"/>
                    <a:pt x="37" y="17"/>
                  </a:cubicBezTo>
                  <a:cubicBezTo>
                    <a:pt x="37" y="12"/>
                    <a:pt x="33" y="8"/>
                    <a:pt x="28" y="8"/>
                  </a:cubicBezTo>
                  <a:cubicBezTo>
                    <a:pt x="24" y="8"/>
                    <a:pt x="20" y="12"/>
                    <a:pt x="20" y="17"/>
                  </a:cubicBezTo>
                  <a:cubicBezTo>
                    <a:pt x="20" y="21"/>
                    <a:pt x="24" y="25"/>
                    <a:pt x="28" y="25"/>
                  </a:cubicBezTo>
                  <a:close/>
                  <a:moveTo>
                    <a:pt x="32" y="26"/>
                  </a:moveTo>
                  <a:cubicBezTo>
                    <a:pt x="25" y="26"/>
                    <a:pt x="25" y="26"/>
                    <a:pt x="25" y="26"/>
                  </a:cubicBezTo>
                  <a:cubicBezTo>
                    <a:pt x="19" y="26"/>
                    <a:pt x="14" y="30"/>
                    <a:pt x="14" y="36"/>
                  </a:cubicBezTo>
                  <a:cubicBezTo>
                    <a:pt x="14" y="45"/>
                    <a:pt x="14" y="45"/>
                    <a:pt x="14" y="45"/>
                  </a:cubicBezTo>
                  <a:cubicBezTo>
                    <a:pt x="14" y="45"/>
                    <a:pt x="14" y="45"/>
                    <a:pt x="14" y="45"/>
                  </a:cubicBezTo>
                  <a:cubicBezTo>
                    <a:pt x="15" y="45"/>
                    <a:pt x="15" y="45"/>
                    <a:pt x="15" y="45"/>
                  </a:cubicBezTo>
                  <a:cubicBezTo>
                    <a:pt x="21" y="47"/>
                    <a:pt x="25" y="47"/>
                    <a:pt x="29" y="47"/>
                  </a:cubicBezTo>
                  <a:cubicBezTo>
                    <a:pt x="37" y="47"/>
                    <a:pt x="42" y="45"/>
                    <a:pt x="42" y="45"/>
                  </a:cubicBezTo>
                  <a:cubicBezTo>
                    <a:pt x="42" y="45"/>
                    <a:pt x="42" y="45"/>
                    <a:pt x="42" y="45"/>
                  </a:cubicBezTo>
                  <a:cubicBezTo>
                    <a:pt x="43" y="45"/>
                    <a:pt x="43" y="45"/>
                    <a:pt x="43" y="45"/>
                  </a:cubicBezTo>
                  <a:cubicBezTo>
                    <a:pt x="43" y="36"/>
                    <a:pt x="43" y="36"/>
                    <a:pt x="43" y="36"/>
                  </a:cubicBezTo>
                  <a:cubicBezTo>
                    <a:pt x="43" y="30"/>
                    <a:pt x="38" y="26"/>
                    <a:pt x="32" y="26"/>
                  </a:cubicBezTo>
                  <a:close/>
                  <a:moveTo>
                    <a:pt x="46" y="17"/>
                  </a:moveTo>
                  <a:cubicBezTo>
                    <a:pt x="39" y="17"/>
                    <a:pt x="39" y="17"/>
                    <a:pt x="39" y="17"/>
                  </a:cubicBezTo>
                  <a:cubicBezTo>
                    <a:pt x="39" y="20"/>
                    <a:pt x="37" y="22"/>
                    <a:pt x="36" y="24"/>
                  </a:cubicBezTo>
                  <a:cubicBezTo>
                    <a:pt x="41" y="26"/>
                    <a:pt x="44" y="30"/>
                    <a:pt x="44" y="36"/>
                  </a:cubicBezTo>
                  <a:cubicBezTo>
                    <a:pt x="44" y="39"/>
                    <a:pt x="44" y="39"/>
                    <a:pt x="44" y="39"/>
                  </a:cubicBezTo>
                  <a:cubicBezTo>
                    <a:pt x="51" y="39"/>
                    <a:pt x="55" y="37"/>
                    <a:pt x="56" y="36"/>
                  </a:cubicBezTo>
                  <a:cubicBezTo>
                    <a:pt x="56" y="36"/>
                    <a:pt x="56" y="36"/>
                    <a:pt x="56" y="36"/>
                  </a:cubicBezTo>
                  <a:cubicBezTo>
                    <a:pt x="56" y="36"/>
                    <a:pt x="56" y="36"/>
                    <a:pt x="56" y="36"/>
                  </a:cubicBezTo>
                  <a:cubicBezTo>
                    <a:pt x="56" y="28"/>
                    <a:pt x="56" y="28"/>
                    <a:pt x="56" y="28"/>
                  </a:cubicBezTo>
                  <a:cubicBezTo>
                    <a:pt x="56" y="22"/>
                    <a:pt x="51" y="17"/>
                    <a:pt x="46" y="17"/>
                  </a:cubicBezTo>
                  <a:close/>
                  <a:moveTo>
                    <a:pt x="14" y="16"/>
                  </a:moveTo>
                  <a:cubicBezTo>
                    <a:pt x="16" y="16"/>
                    <a:pt x="17" y="16"/>
                    <a:pt x="18" y="15"/>
                  </a:cubicBezTo>
                  <a:cubicBezTo>
                    <a:pt x="19" y="13"/>
                    <a:pt x="20" y="10"/>
                    <a:pt x="22" y="9"/>
                  </a:cubicBezTo>
                  <a:cubicBezTo>
                    <a:pt x="22" y="8"/>
                    <a:pt x="22" y="8"/>
                    <a:pt x="22" y="8"/>
                  </a:cubicBezTo>
                  <a:cubicBezTo>
                    <a:pt x="22" y="4"/>
                    <a:pt x="18" y="0"/>
                    <a:pt x="14" y="0"/>
                  </a:cubicBezTo>
                  <a:cubicBezTo>
                    <a:pt x="9" y="0"/>
                    <a:pt x="6" y="4"/>
                    <a:pt x="6" y="8"/>
                  </a:cubicBezTo>
                  <a:cubicBezTo>
                    <a:pt x="6" y="13"/>
                    <a:pt x="9" y="16"/>
                    <a:pt x="14" y="16"/>
                  </a:cubicBezTo>
                  <a:close/>
                  <a:moveTo>
                    <a:pt x="21" y="24"/>
                  </a:moveTo>
                  <a:cubicBezTo>
                    <a:pt x="19" y="22"/>
                    <a:pt x="18" y="20"/>
                    <a:pt x="18" y="17"/>
                  </a:cubicBezTo>
                  <a:cubicBezTo>
                    <a:pt x="18" y="17"/>
                    <a:pt x="18" y="17"/>
                    <a:pt x="17" y="17"/>
                  </a:cubicBezTo>
                  <a:cubicBezTo>
                    <a:pt x="10" y="17"/>
                    <a:pt x="10" y="17"/>
                    <a:pt x="10" y="17"/>
                  </a:cubicBezTo>
                  <a:cubicBezTo>
                    <a:pt x="5" y="17"/>
                    <a:pt x="0" y="22"/>
                    <a:pt x="0" y="28"/>
                  </a:cubicBezTo>
                  <a:cubicBezTo>
                    <a:pt x="0" y="36"/>
                    <a:pt x="0" y="36"/>
                    <a:pt x="0" y="36"/>
                  </a:cubicBezTo>
                  <a:cubicBezTo>
                    <a:pt x="0" y="36"/>
                    <a:pt x="0" y="36"/>
                    <a:pt x="0" y="36"/>
                  </a:cubicBezTo>
                  <a:cubicBezTo>
                    <a:pt x="0" y="36"/>
                    <a:pt x="0" y="36"/>
                    <a:pt x="0" y="36"/>
                  </a:cubicBezTo>
                  <a:cubicBezTo>
                    <a:pt x="5" y="38"/>
                    <a:pt x="9" y="39"/>
                    <a:pt x="12" y="39"/>
                  </a:cubicBezTo>
                  <a:cubicBezTo>
                    <a:pt x="12" y="36"/>
                    <a:pt x="12" y="36"/>
                    <a:pt x="12" y="36"/>
                  </a:cubicBezTo>
                  <a:cubicBezTo>
                    <a:pt x="12" y="30"/>
                    <a:pt x="16" y="26"/>
                    <a:pt x="21" y="24"/>
                  </a:cubicBezTo>
                  <a:close/>
                  <a:moveTo>
                    <a:pt x="21" y="24"/>
                  </a:moveTo>
                  <a:cubicBezTo>
                    <a:pt x="21" y="24"/>
                    <a:pt x="21" y="24"/>
                    <a:pt x="21"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2"/>
          <p:cNvGrpSpPr/>
          <p:nvPr/>
        </p:nvGrpSpPr>
        <p:grpSpPr>
          <a:xfrm>
            <a:off x="5693653" y="2381660"/>
            <a:ext cx="658862" cy="665266"/>
            <a:chOff x="3152097" y="2804081"/>
            <a:chExt cx="727825" cy="734899"/>
          </a:xfrm>
        </p:grpSpPr>
        <p:sp>
          <p:nvSpPr>
            <p:cNvPr id="29" name="Oval 17"/>
            <p:cNvSpPr>
              <a:spLocks noChangeArrowheads="1"/>
            </p:cNvSpPr>
            <p:nvPr/>
          </p:nvSpPr>
          <p:spPr bwMode="auto">
            <a:xfrm>
              <a:off x="3152097" y="2804081"/>
              <a:ext cx="727825" cy="734899"/>
            </a:xfrm>
            <a:prstGeom prst="ellipse">
              <a:avLst/>
            </a:prstGeom>
            <a:solidFill>
              <a:srgbClr val="BCD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
            <p:cNvSpPr>
              <a:spLocks noEditPoints="1"/>
            </p:cNvSpPr>
            <p:nvPr/>
          </p:nvSpPr>
          <p:spPr bwMode="auto">
            <a:xfrm>
              <a:off x="3472234" y="3011021"/>
              <a:ext cx="332518" cy="326327"/>
            </a:xfrm>
            <a:custGeom>
              <a:avLst/>
              <a:gdLst>
                <a:gd name="T0" fmla="*/ 52 w 53"/>
                <a:gd name="T1" fmla="*/ 26 h 52"/>
                <a:gd name="T2" fmla="*/ 41 w 53"/>
                <a:gd name="T3" fmla="*/ 37 h 52"/>
                <a:gd name="T4" fmla="*/ 35 w 53"/>
                <a:gd name="T5" fmla="*/ 36 h 52"/>
                <a:gd name="T6" fmla="*/ 35 w 53"/>
                <a:gd name="T7" fmla="*/ 31 h 52"/>
                <a:gd name="T8" fmla="*/ 30 w 53"/>
                <a:gd name="T9" fmla="*/ 27 h 52"/>
                <a:gd name="T10" fmla="*/ 26 w 53"/>
                <a:gd name="T11" fmla="*/ 31 h 52"/>
                <a:gd name="T12" fmla="*/ 25 w 53"/>
                <a:gd name="T13" fmla="*/ 34 h 52"/>
                <a:gd name="T14" fmla="*/ 8 w 53"/>
                <a:gd name="T15" fmla="*/ 51 h 52"/>
                <a:gd name="T16" fmla="*/ 5 w 53"/>
                <a:gd name="T17" fmla="*/ 52 h 52"/>
                <a:gd name="T18" fmla="*/ 2 w 53"/>
                <a:gd name="T19" fmla="*/ 51 h 52"/>
                <a:gd name="T20" fmla="*/ 2 w 53"/>
                <a:gd name="T21" fmla="*/ 45 h 52"/>
                <a:gd name="T22" fmla="*/ 19 w 53"/>
                <a:gd name="T23" fmla="*/ 28 h 52"/>
                <a:gd name="T24" fmla="*/ 23 w 53"/>
                <a:gd name="T25" fmla="*/ 27 h 52"/>
                <a:gd name="T26" fmla="*/ 27 w 53"/>
                <a:gd name="T27" fmla="*/ 24 h 52"/>
                <a:gd name="T28" fmla="*/ 22 w 53"/>
                <a:gd name="T29" fmla="*/ 19 h 52"/>
                <a:gd name="T30" fmla="*/ 17 w 53"/>
                <a:gd name="T31" fmla="*/ 18 h 52"/>
                <a:gd name="T32" fmla="*/ 17 w 53"/>
                <a:gd name="T33" fmla="*/ 13 h 52"/>
                <a:gd name="T34" fmla="*/ 28 w 53"/>
                <a:gd name="T35" fmla="*/ 2 h 52"/>
                <a:gd name="T36" fmla="*/ 34 w 53"/>
                <a:gd name="T37" fmla="*/ 2 h 52"/>
                <a:gd name="T38" fmla="*/ 34 w 53"/>
                <a:gd name="T39" fmla="*/ 7 h 52"/>
                <a:gd name="T40" fmla="*/ 47 w 53"/>
                <a:gd name="T41" fmla="*/ 19 h 52"/>
                <a:gd name="T42" fmla="*/ 52 w 53"/>
                <a:gd name="T43" fmla="*/ 20 h 52"/>
                <a:gd name="T44" fmla="*/ 52 w 53"/>
                <a:gd name="T45" fmla="*/ 26 h 52"/>
                <a:gd name="T46" fmla="*/ 52 w 53"/>
                <a:gd name="T47" fmla="*/ 26 h 52"/>
                <a:gd name="T48" fmla="*/ 52 w 53"/>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52">
                  <a:moveTo>
                    <a:pt x="52" y="26"/>
                  </a:moveTo>
                  <a:cubicBezTo>
                    <a:pt x="41" y="37"/>
                    <a:pt x="41" y="37"/>
                    <a:pt x="41" y="37"/>
                  </a:cubicBezTo>
                  <a:cubicBezTo>
                    <a:pt x="39" y="38"/>
                    <a:pt x="37" y="38"/>
                    <a:pt x="35" y="36"/>
                  </a:cubicBezTo>
                  <a:cubicBezTo>
                    <a:pt x="34" y="35"/>
                    <a:pt x="34" y="33"/>
                    <a:pt x="35" y="31"/>
                  </a:cubicBezTo>
                  <a:cubicBezTo>
                    <a:pt x="30" y="27"/>
                    <a:pt x="30" y="27"/>
                    <a:pt x="30" y="27"/>
                  </a:cubicBezTo>
                  <a:cubicBezTo>
                    <a:pt x="26" y="31"/>
                    <a:pt x="26" y="31"/>
                    <a:pt x="26" y="31"/>
                  </a:cubicBezTo>
                  <a:cubicBezTo>
                    <a:pt x="26" y="32"/>
                    <a:pt x="26" y="33"/>
                    <a:pt x="25" y="34"/>
                  </a:cubicBezTo>
                  <a:cubicBezTo>
                    <a:pt x="8" y="51"/>
                    <a:pt x="8" y="51"/>
                    <a:pt x="8" y="51"/>
                  </a:cubicBezTo>
                  <a:cubicBezTo>
                    <a:pt x="7" y="52"/>
                    <a:pt x="6" y="52"/>
                    <a:pt x="5" y="52"/>
                  </a:cubicBezTo>
                  <a:cubicBezTo>
                    <a:pt x="4" y="52"/>
                    <a:pt x="2" y="52"/>
                    <a:pt x="2" y="51"/>
                  </a:cubicBezTo>
                  <a:cubicBezTo>
                    <a:pt x="0" y="49"/>
                    <a:pt x="0" y="47"/>
                    <a:pt x="2" y="45"/>
                  </a:cubicBezTo>
                  <a:cubicBezTo>
                    <a:pt x="19" y="28"/>
                    <a:pt x="19" y="28"/>
                    <a:pt x="19" y="28"/>
                  </a:cubicBezTo>
                  <a:cubicBezTo>
                    <a:pt x="20" y="27"/>
                    <a:pt x="22" y="26"/>
                    <a:pt x="23" y="27"/>
                  </a:cubicBezTo>
                  <a:cubicBezTo>
                    <a:pt x="27" y="24"/>
                    <a:pt x="27" y="24"/>
                    <a:pt x="27" y="24"/>
                  </a:cubicBezTo>
                  <a:cubicBezTo>
                    <a:pt x="22" y="19"/>
                    <a:pt x="22" y="19"/>
                    <a:pt x="22" y="19"/>
                  </a:cubicBezTo>
                  <a:cubicBezTo>
                    <a:pt x="20" y="20"/>
                    <a:pt x="18" y="20"/>
                    <a:pt x="17" y="18"/>
                  </a:cubicBezTo>
                  <a:cubicBezTo>
                    <a:pt x="15" y="17"/>
                    <a:pt x="15" y="14"/>
                    <a:pt x="17" y="13"/>
                  </a:cubicBezTo>
                  <a:cubicBezTo>
                    <a:pt x="28" y="2"/>
                    <a:pt x="28" y="2"/>
                    <a:pt x="28" y="2"/>
                  </a:cubicBezTo>
                  <a:cubicBezTo>
                    <a:pt x="29" y="0"/>
                    <a:pt x="32" y="0"/>
                    <a:pt x="34" y="2"/>
                  </a:cubicBezTo>
                  <a:cubicBezTo>
                    <a:pt x="35" y="3"/>
                    <a:pt x="35" y="5"/>
                    <a:pt x="34" y="7"/>
                  </a:cubicBezTo>
                  <a:cubicBezTo>
                    <a:pt x="47" y="19"/>
                    <a:pt x="47" y="19"/>
                    <a:pt x="47" y="19"/>
                  </a:cubicBezTo>
                  <a:cubicBezTo>
                    <a:pt x="48" y="18"/>
                    <a:pt x="50" y="19"/>
                    <a:pt x="52" y="20"/>
                  </a:cubicBezTo>
                  <a:cubicBezTo>
                    <a:pt x="53" y="21"/>
                    <a:pt x="53" y="24"/>
                    <a:pt x="52" y="26"/>
                  </a:cubicBezTo>
                  <a:close/>
                  <a:moveTo>
                    <a:pt x="52" y="26"/>
                  </a:moveTo>
                  <a:cubicBezTo>
                    <a:pt x="52" y="26"/>
                    <a:pt x="52" y="26"/>
                    <a:pt x="5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9"/>
            <p:cNvSpPr>
              <a:spLocks noEditPoints="1"/>
            </p:cNvSpPr>
            <p:nvPr/>
          </p:nvSpPr>
          <p:spPr bwMode="auto">
            <a:xfrm>
              <a:off x="3308629" y="2980069"/>
              <a:ext cx="131769" cy="376735"/>
            </a:xfrm>
            <a:custGeom>
              <a:avLst/>
              <a:gdLst>
                <a:gd name="T0" fmla="*/ 17 w 21"/>
                <a:gd name="T1" fmla="*/ 0 h 60"/>
                <a:gd name="T2" fmla="*/ 3 w 21"/>
                <a:gd name="T3" fmla="*/ 0 h 60"/>
                <a:gd name="T4" fmla="*/ 0 w 21"/>
                <a:gd name="T5" fmla="*/ 4 h 60"/>
                <a:gd name="T6" fmla="*/ 2 w 21"/>
                <a:gd name="T7" fmla="*/ 7 h 60"/>
                <a:gd name="T8" fmla="*/ 3 w 21"/>
                <a:gd name="T9" fmla="*/ 8 h 60"/>
                <a:gd name="T10" fmla="*/ 3 w 21"/>
                <a:gd name="T11" fmla="*/ 53 h 60"/>
                <a:gd name="T12" fmla="*/ 10 w 21"/>
                <a:gd name="T13" fmla="*/ 60 h 60"/>
                <a:gd name="T14" fmla="*/ 11 w 21"/>
                <a:gd name="T15" fmla="*/ 60 h 60"/>
                <a:gd name="T16" fmla="*/ 18 w 21"/>
                <a:gd name="T17" fmla="*/ 53 h 60"/>
                <a:gd name="T18" fmla="*/ 18 w 21"/>
                <a:gd name="T19" fmla="*/ 8 h 60"/>
                <a:gd name="T20" fmla="*/ 18 w 21"/>
                <a:gd name="T21" fmla="*/ 7 h 60"/>
                <a:gd name="T22" fmla="*/ 21 w 21"/>
                <a:gd name="T23" fmla="*/ 4 h 60"/>
                <a:gd name="T24" fmla="*/ 17 w 21"/>
                <a:gd name="T25" fmla="*/ 0 h 60"/>
                <a:gd name="T26" fmla="*/ 8 w 21"/>
                <a:gd name="T27" fmla="*/ 53 h 60"/>
                <a:gd name="T28" fmla="*/ 7 w 21"/>
                <a:gd name="T29" fmla="*/ 54 h 60"/>
                <a:gd name="T30" fmla="*/ 7 w 21"/>
                <a:gd name="T31" fmla="*/ 53 h 60"/>
                <a:gd name="T32" fmla="*/ 7 w 21"/>
                <a:gd name="T33" fmla="*/ 25 h 60"/>
                <a:gd name="T34" fmla="*/ 7 w 21"/>
                <a:gd name="T35" fmla="*/ 25 h 60"/>
                <a:gd name="T36" fmla="*/ 8 w 21"/>
                <a:gd name="T37" fmla="*/ 25 h 60"/>
                <a:gd name="T38" fmla="*/ 8 w 21"/>
                <a:gd name="T39" fmla="*/ 53 h 60"/>
                <a:gd name="T40" fmla="*/ 17 w 21"/>
                <a:gd name="T41" fmla="*/ 5 h 60"/>
                <a:gd name="T42" fmla="*/ 16 w 21"/>
                <a:gd name="T43" fmla="*/ 5 h 60"/>
                <a:gd name="T44" fmla="*/ 15 w 21"/>
                <a:gd name="T45" fmla="*/ 5 h 60"/>
                <a:gd name="T46" fmla="*/ 15 w 21"/>
                <a:gd name="T47" fmla="*/ 6 h 60"/>
                <a:gd name="T48" fmla="*/ 15 w 21"/>
                <a:gd name="T49" fmla="*/ 21 h 60"/>
                <a:gd name="T50" fmla="*/ 14 w 21"/>
                <a:gd name="T51" fmla="*/ 22 h 60"/>
                <a:gd name="T52" fmla="*/ 7 w 21"/>
                <a:gd name="T53" fmla="*/ 22 h 60"/>
                <a:gd name="T54" fmla="*/ 6 w 21"/>
                <a:gd name="T55" fmla="*/ 21 h 60"/>
                <a:gd name="T56" fmla="*/ 6 w 21"/>
                <a:gd name="T57" fmla="*/ 6 h 60"/>
                <a:gd name="T58" fmla="*/ 5 w 21"/>
                <a:gd name="T59" fmla="*/ 5 h 60"/>
                <a:gd name="T60" fmla="*/ 3 w 21"/>
                <a:gd name="T61" fmla="*/ 5 h 60"/>
                <a:gd name="T62" fmla="*/ 3 w 21"/>
                <a:gd name="T63" fmla="*/ 4 h 60"/>
                <a:gd name="T64" fmla="*/ 3 w 21"/>
                <a:gd name="T65" fmla="*/ 3 h 60"/>
                <a:gd name="T66" fmla="*/ 17 w 21"/>
                <a:gd name="T67" fmla="*/ 3 h 60"/>
                <a:gd name="T68" fmla="*/ 18 w 21"/>
                <a:gd name="T69" fmla="*/ 4 h 60"/>
                <a:gd name="T70" fmla="*/ 17 w 21"/>
                <a:gd name="T71" fmla="*/ 5 h 60"/>
                <a:gd name="T72" fmla="*/ 17 w 21"/>
                <a:gd name="T73" fmla="*/ 5 h 60"/>
                <a:gd name="T74" fmla="*/ 17 w 21"/>
                <a:gd name="T75"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60">
                  <a:moveTo>
                    <a:pt x="17" y="0"/>
                  </a:moveTo>
                  <a:cubicBezTo>
                    <a:pt x="3" y="0"/>
                    <a:pt x="3" y="0"/>
                    <a:pt x="3" y="0"/>
                  </a:cubicBezTo>
                  <a:cubicBezTo>
                    <a:pt x="2" y="0"/>
                    <a:pt x="0" y="2"/>
                    <a:pt x="0" y="4"/>
                  </a:cubicBezTo>
                  <a:cubicBezTo>
                    <a:pt x="0" y="5"/>
                    <a:pt x="1" y="7"/>
                    <a:pt x="2" y="7"/>
                  </a:cubicBezTo>
                  <a:cubicBezTo>
                    <a:pt x="3" y="7"/>
                    <a:pt x="3" y="8"/>
                    <a:pt x="3" y="8"/>
                  </a:cubicBezTo>
                  <a:cubicBezTo>
                    <a:pt x="3" y="53"/>
                    <a:pt x="3" y="53"/>
                    <a:pt x="3" y="53"/>
                  </a:cubicBezTo>
                  <a:cubicBezTo>
                    <a:pt x="3" y="57"/>
                    <a:pt x="6" y="60"/>
                    <a:pt x="10" y="60"/>
                  </a:cubicBezTo>
                  <a:cubicBezTo>
                    <a:pt x="11" y="60"/>
                    <a:pt x="11" y="60"/>
                    <a:pt x="11" y="60"/>
                  </a:cubicBezTo>
                  <a:cubicBezTo>
                    <a:pt x="14" y="60"/>
                    <a:pt x="18" y="57"/>
                    <a:pt x="18" y="53"/>
                  </a:cubicBezTo>
                  <a:cubicBezTo>
                    <a:pt x="18" y="8"/>
                    <a:pt x="18" y="8"/>
                    <a:pt x="18" y="8"/>
                  </a:cubicBezTo>
                  <a:cubicBezTo>
                    <a:pt x="18" y="8"/>
                    <a:pt x="18" y="7"/>
                    <a:pt x="18" y="7"/>
                  </a:cubicBezTo>
                  <a:cubicBezTo>
                    <a:pt x="20" y="7"/>
                    <a:pt x="21" y="5"/>
                    <a:pt x="21" y="4"/>
                  </a:cubicBezTo>
                  <a:cubicBezTo>
                    <a:pt x="21" y="2"/>
                    <a:pt x="19" y="0"/>
                    <a:pt x="17" y="0"/>
                  </a:cubicBezTo>
                  <a:close/>
                  <a:moveTo>
                    <a:pt x="8" y="53"/>
                  </a:moveTo>
                  <a:cubicBezTo>
                    <a:pt x="8" y="54"/>
                    <a:pt x="8" y="54"/>
                    <a:pt x="7" y="54"/>
                  </a:cubicBezTo>
                  <a:cubicBezTo>
                    <a:pt x="7" y="54"/>
                    <a:pt x="7" y="54"/>
                    <a:pt x="7" y="53"/>
                  </a:cubicBezTo>
                  <a:cubicBezTo>
                    <a:pt x="7" y="25"/>
                    <a:pt x="7" y="25"/>
                    <a:pt x="7" y="25"/>
                  </a:cubicBezTo>
                  <a:cubicBezTo>
                    <a:pt x="7" y="25"/>
                    <a:pt x="7" y="25"/>
                    <a:pt x="7" y="25"/>
                  </a:cubicBezTo>
                  <a:cubicBezTo>
                    <a:pt x="8" y="25"/>
                    <a:pt x="8" y="25"/>
                    <a:pt x="8" y="25"/>
                  </a:cubicBezTo>
                  <a:lnTo>
                    <a:pt x="8" y="53"/>
                  </a:lnTo>
                  <a:close/>
                  <a:moveTo>
                    <a:pt x="17" y="5"/>
                  </a:moveTo>
                  <a:cubicBezTo>
                    <a:pt x="16" y="5"/>
                    <a:pt x="16" y="5"/>
                    <a:pt x="16" y="5"/>
                  </a:cubicBezTo>
                  <a:cubicBezTo>
                    <a:pt x="15" y="5"/>
                    <a:pt x="15" y="5"/>
                    <a:pt x="15" y="5"/>
                  </a:cubicBezTo>
                  <a:cubicBezTo>
                    <a:pt x="15" y="6"/>
                    <a:pt x="15" y="6"/>
                    <a:pt x="15" y="6"/>
                  </a:cubicBezTo>
                  <a:cubicBezTo>
                    <a:pt x="15" y="21"/>
                    <a:pt x="15" y="21"/>
                    <a:pt x="15" y="21"/>
                  </a:cubicBezTo>
                  <a:cubicBezTo>
                    <a:pt x="15" y="22"/>
                    <a:pt x="14" y="22"/>
                    <a:pt x="14" y="22"/>
                  </a:cubicBezTo>
                  <a:cubicBezTo>
                    <a:pt x="7" y="22"/>
                    <a:pt x="7" y="22"/>
                    <a:pt x="7" y="22"/>
                  </a:cubicBezTo>
                  <a:cubicBezTo>
                    <a:pt x="6" y="22"/>
                    <a:pt x="6" y="22"/>
                    <a:pt x="6" y="21"/>
                  </a:cubicBezTo>
                  <a:cubicBezTo>
                    <a:pt x="6" y="6"/>
                    <a:pt x="6" y="6"/>
                    <a:pt x="6" y="6"/>
                  </a:cubicBezTo>
                  <a:cubicBezTo>
                    <a:pt x="6" y="5"/>
                    <a:pt x="5" y="5"/>
                    <a:pt x="5" y="5"/>
                  </a:cubicBezTo>
                  <a:cubicBezTo>
                    <a:pt x="3" y="5"/>
                    <a:pt x="3" y="5"/>
                    <a:pt x="3" y="5"/>
                  </a:cubicBezTo>
                  <a:cubicBezTo>
                    <a:pt x="3" y="5"/>
                    <a:pt x="3" y="4"/>
                    <a:pt x="3" y="4"/>
                  </a:cubicBezTo>
                  <a:cubicBezTo>
                    <a:pt x="3" y="3"/>
                    <a:pt x="3" y="3"/>
                    <a:pt x="3" y="3"/>
                  </a:cubicBezTo>
                  <a:cubicBezTo>
                    <a:pt x="17" y="3"/>
                    <a:pt x="17" y="3"/>
                    <a:pt x="17" y="3"/>
                  </a:cubicBezTo>
                  <a:cubicBezTo>
                    <a:pt x="18" y="3"/>
                    <a:pt x="18" y="3"/>
                    <a:pt x="18" y="4"/>
                  </a:cubicBezTo>
                  <a:cubicBezTo>
                    <a:pt x="18" y="4"/>
                    <a:pt x="18" y="5"/>
                    <a:pt x="17" y="5"/>
                  </a:cubicBezTo>
                  <a:close/>
                  <a:moveTo>
                    <a:pt x="17" y="5"/>
                  </a:moveTo>
                  <a:cubicBezTo>
                    <a:pt x="17" y="5"/>
                    <a:pt x="17" y="5"/>
                    <a:pt x="1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50"/>
          <p:cNvGrpSpPr/>
          <p:nvPr/>
        </p:nvGrpSpPr>
        <p:grpSpPr>
          <a:xfrm>
            <a:off x="717191" y="2225551"/>
            <a:ext cx="977486" cy="977485"/>
            <a:chOff x="370800" y="2628095"/>
            <a:chExt cx="1079798" cy="1079798"/>
          </a:xfrm>
        </p:grpSpPr>
        <p:sp>
          <p:nvSpPr>
            <p:cNvPr id="32" name="Oval 20"/>
            <p:cNvSpPr>
              <a:spLocks noChangeArrowheads="1"/>
            </p:cNvSpPr>
            <p:nvPr/>
          </p:nvSpPr>
          <p:spPr bwMode="auto">
            <a:xfrm>
              <a:off x="370800" y="2628095"/>
              <a:ext cx="1079798" cy="1079798"/>
            </a:xfrm>
            <a:prstGeom prst="ellipse">
              <a:avLst/>
            </a:prstGeom>
            <a:solidFill>
              <a:srgbClr val="99C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p:cNvSpPr>
              <a:spLocks noEditPoints="1"/>
            </p:cNvSpPr>
            <p:nvPr/>
          </p:nvSpPr>
          <p:spPr bwMode="auto">
            <a:xfrm>
              <a:off x="621957" y="2891633"/>
              <a:ext cx="571293" cy="565104"/>
            </a:xfrm>
            <a:custGeom>
              <a:avLst/>
              <a:gdLst>
                <a:gd name="T0" fmla="*/ 82 w 91"/>
                <a:gd name="T1" fmla="*/ 0 h 90"/>
                <a:gd name="T2" fmla="*/ 57 w 91"/>
                <a:gd name="T3" fmla="*/ 0 h 90"/>
                <a:gd name="T4" fmla="*/ 43 w 91"/>
                <a:gd name="T5" fmla="*/ 5 h 90"/>
                <a:gd name="T6" fmla="*/ 4 w 91"/>
                <a:gd name="T7" fmla="*/ 44 h 90"/>
                <a:gd name="T8" fmla="*/ 4 w 91"/>
                <a:gd name="T9" fmla="*/ 56 h 90"/>
                <a:gd name="T10" fmla="*/ 34 w 91"/>
                <a:gd name="T11" fmla="*/ 86 h 90"/>
                <a:gd name="T12" fmla="*/ 46 w 91"/>
                <a:gd name="T13" fmla="*/ 86 h 90"/>
                <a:gd name="T14" fmla="*/ 85 w 91"/>
                <a:gd name="T15" fmla="*/ 47 h 90"/>
                <a:gd name="T16" fmla="*/ 91 w 91"/>
                <a:gd name="T17" fmla="*/ 33 h 90"/>
                <a:gd name="T18" fmla="*/ 91 w 91"/>
                <a:gd name="T19" fmla="*/ 8 h 90"/>
                <a:gd name="T20" fmla="*/ 82 w 91"/>
                <a:gd name="T21" fmla="*/ 0 h 90"/>
                <a:gd name="T22" fmla="*/ 71 w 91"/>
                <a:gd name="T23" fmla="*/ 27 h 90"/>
                <a:gd name="T24" fmla="*/ 63 w 91"/>
                <a:gd name="T25" fmla="*/ 19 h 90"/>
                <a:gd name="T26" fmla="*/ 71 w 91"/>
                <a:gd name="T27" fmla="*/ 11 h 90"/>
                <a:gd name="T28" fmla="*/ 79 w 91"/>
                <a:gd name="T29" fmla="*/ 19 h 90"/>
                <a:gd name="T30" fmla="*/ 71 w 91"/>
                <a:gd name="T31" fmla="*/ 27 h 90"/>
                <a:gd name="T32" fmla="*/ 71 w 91"/>
                <a:gd name="T33" fmla="*/ 27 h 90"/>
                <a:gd name="T34" fmla="*/ 71 w 91"/>
                <a:gd name="T3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90">
                  <a:moveTo>
                    <a:pt x="82" y="0"/>
                  </a:moveTo>
                  <a:cubicBezTo>
                    <a:pt x="57" y="0"/>
                    <a:pt x="57" y="0"/>
                    <a:pt x="57" y="0"/>
                  </a:cubicBezTo>
                  <a:cubicBezTo>
                    <a:pt x="52" y="0"/>
                    <a:pt x="46" y="2"/>
                    <a:pt x="43" y="5"/>
                  </a:cubicBezTo>
                  <a:cubicBezTo>
                    <a:pt x="4" y="44"/>
                    <a:pt x="4" y="44"/>
                    <a:pt x="4" y="44"/>
                  </a:cubicBezTo>
                  <a:cubicBezTo>
                    <a:pt x="0" y="48"/>
                    <a:pt x="0" y="53"/>
                    <a:pt x="4" y="56"/>
                  </a:cubicBezTo>
                  <a:cubicBezTo>
                    <a:pt x="34" y="86"/>
                    <a:pt x="34" y="86"/>
                    <a:pt x="34" y="86"/>
                  </a:cubicBezTo>
                  <a:cubicBezTo>
                    <a:pt x="37" y="90"/>
                    <a:pt x="42" y="90"/>
                    <a:pt x="46" y="86"/>
                  </a:cubicBezTo>
                  <a:cubicBezTo>
                    <a:pt x="85" y="47"/>
                    <a:pt x="85" y="47"/>
                    <a:pt x="85" y="47"/>
                  </a:cubicBezTo>
                  <a:cubicBezTo>
                    <a:pt x="88" y="44"/>
                    <a:pt x="91" y="38"/>
                    <a:pt x="91" y="33"/>
                  </a:cubicBezTo>
                  <a:cubicBezTo>
                    <a:pt x="91" y="8"/>
                    <a:pt x="91" y="8"/>
                    <a:pt x="91" y="8"/>
                  </a:cubicBezTo>
                  <a:cubicBezTo>
                    <a:pt x="91" y="3"/>
                    <a:pt x="87" y="0"/>
                    <a:pt x="82" y="0"/>
                  </a:cubicBezTo>
                  <a:close/>
                  <a:moveTo>
                    <a:pt x="71" y="27"/>
                  </a:moveTo>
                  <a:cubicBezTo>
                    <a:pt x="66" y="27"/>
                    <a:pt x="63" y="24"/>
                    <a:pt x="63" y="19"/>
                  </a:cubicBezTo>
                  <a:cubicBezTo>
                    <a:pt x="63" y="14"/>
                    <a:pt x="66" y="11"/>
                    <a:pt x="71" y="11"/>
                  </a:cubicBezTo>
                  <a:cubicBezTo>
                    <a:pt x="76" y="11"/>
                    <a:pt x="79" y="14"/>
                    <a:pt x="79" y="19"/>
                  </a:cubicBezTo>
                  <a:cubicBezTo>
                    <a:pt x="79" y="24"/>
                    <a:pt x="76" y="27"/>
                    <a:pt x="71" y="27"/>
                  </a:cubicBezTo>
                  <a:close/>
                  <a:moveTo>
                    <a:pt x="71" y="27"/>
                  </a:moveTo>
                  <a:cubicBezTo>
                    <a:pt x="71" y="27"/>
                    <a:pt x="71" y="27"/>
                    <a:pt x="71"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9"/>
          <p:cNvGrpSpPr/>
          <p:nvPr/>
        </p:nvGrpSpPr>
        <p:grpSpPr>
          <a:xfrm>
            <a:off x="819664" y="4352870"/>
            <a:ext cx="705294" cy="705294"/>
            <a:chOff x="521141" y="5133474"/>
            <a:chExt cx="779117" cy="779117"/>
          </a:xfrm>
        </p:grpSpPr>
        <p:sp>
          <p:nvSpPr>
            <p:cNvPr id="34" name="Oval 22"/>
            <p:cNvSpPr>
              <a:spLocks noChangeArrowheads="1"/>
            </p:cNvSpPr>
            <p:nvPr/>
          </p:nvSpPr>
          <p:spPr bwMode="auto">
            <a:xfrm>
              <a:off x="521141" y="5133474"/>
              <a:ext cx="779117" cy="779117"/>
            </a:xfrm>
            <a:prstGeom prst="ellipse">
              <a:avLst/>
            </a:prstGeom>
            <a:solidFill>
              <a:srgbClr val="99C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p:cNvSpPr>
              <a:spLocks noEditPoints="1"/>
            </p:cNvSpPr>
            <p:nvPr/>
          </p:nvSpPr>
          <p:spPr bwMode="auto">
            <a:xfrm>
              <a:off x="672366" y="5284698"/>
              <a:ext cx="476668" cy="470477"/>
            </a:xfrm>
            <a:custGeom>
              <a:avLst/>
              <a:gdLst>
                <a:gd name="T0" fmla="*/ 74 w 76"/>
                <a:gd name="T1" fmla="*/ 37 h 75"/>
                <a:gd name="T2" fmla="*/ 58 w 76"/>
                <a:gd name="T3" fmla="*/ 53 h 75"/>
                <a:gd name="T4" fmla="*/ 50 w 76"/>
                <a:gd name="T5" fmla="*/ 52 h 75"/>
                <a:gd name="T6" fmla="*/ 49 w 76"/>
                <a:gd name="T7" fmla="*/ 45 h 75"/>
                <a:gd name="T8" fmla="*/ 42 w 76"/>
                <a:gd name="T9" fmla="*/ 38 h 75"/>
                <a:gd name="T10" fmla="*/ 37 w 76"/>
                <a:gd name="T11" fmla="*/ 44 h 75"/>
                <a:gd name="T12" fmla="*/ 35 w 76"/>
                <a:gd name="T13" fmla="*/ 49 h 75"/>
                <a:gd name="T14" fmla="*/ 11 w 76"/>
                <a:gd name="T15" fmla="*/ 73 h 75"/>
                <a:gd name="T16" fmla="*/ 6 w 76"/>
                <a:gd name="T17" fmla="*/ 75 h 75"/>
                <a:gd name="T18" fmla="*/ 2 w 76"/>
                <a:gd name="T19" fmla="*/ 73 h 75"/>
                <a:gd name="T20" fmla="*/ 2 w 76"/>
                <a:gd name="T21" fmla="*/ 65 h 75"/>
                <a:gd name="T22" fmla="*/ 26 w 76"/>
                <a:gd name="T23" fmla="*/ 40 h 75"/>
                <a:gd name="T24" fmla="*/ 33 w 76"/>
                <a:gd name="T25" fmla="*/ 39 h 75"/>
                <a:gd name="T26" fmla="*/ 38 w 76"/>
                <a:gd name="T27" fmla="*/ 34 h 75"/>
                <a:gd name="T28" fmla="*/ 31 w 76"/>
                <a:gd name="T29" fmla="*/ 27 h 75"/>
                <a:gd name="T30" fmla="*/ 24 w 76"/>
                <a:gd name="T31" fmla="*/ 26 h 75"/>
                <a:gd name="T32" fmla="*/ 24 w 76"/>
                <a:gd name="T33" fmla="*/ 18 h 75"/>
                <a:gd name="T34" fmla="*/ 40 w 76"/>
                <a:gd name="T35" fmla="*/ 2 h 75"/>
                <a:gd name="T36" fmla="*/ 48 w 76"/>
                <a:gd name="T37" fmla="*/ 3 h 75"/>
                <a:gd name="T38" fmla="*/ 49 w 76"/>
                <a:gd name="T39" fmla="*/ 10 h 75"/>
                <a:gd name="T40" fmla="*/ 67 w 76"/>
                <a:gd name="T41" fmla="*/ 28 h 75"/>
                <a:gd name="T42" fmla="*/ 74 w 76"/>
                <a:gd name="T43" fmla="*/ 29 h 75"/>
                <a:gd name="T44" fmla="*/ 74 w 76"/>
                <a:gd name="T45" fmla="*/ 37 h 75"/>
                <a:gd name="T46" fmla="*/ 74 w 76"/>
                <a:gd name="T47" fmla="*/ 37 h 75"/>
                <a:gd name="T48" fmla="*/ 74 w 76"/>
                <a:gd name="T49"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75">
                  <a:moveTo>
                    <a:pt x="74" y="37"/>
                  </a:moveTo>
                  <a:cubicBezTo>
                    <a:pt x="58" y="53"/>
                    <a:pt x="58" y="53"/>
                    <a:pt x="58" y="53"/>
                  </a:cubicBezTo>
                  <a:cubicBezTo>
                    <a:pt x="56" y="55"/>
                    <a:pt x="52" y="55"/>
                    <a:pt x="50" y="52"/>
                  </a:cubicBezTo>
                  <a:cubicBezTo>
                    <a:pt x="48" y="50"/>
                    <a:pt x="48" y="47"/>
                    <a:pt x="49" y="45"/>
                  </a:cubicBezTo>
                  <a:cubicBezTo>
                    <a:pt x="42" y="38"/>
                    <a:pt x="42" y="38"/>
                    <a:pt x="42" y="38"/>
                  </a:cubicBezTo>
                  <a:cubicBezTo>
                    <a:pt x="37" y="44"/>
                    <a:pt x="37" y="44"/>
                    <a:pt x="37" y="44"/>
                  </a:cubicBezTo>
                  <a:cubicBezTo>
                    <a:pt x="37" y="46"/>
                    <a:pt x="36" y="48"/>
                    <a:pt x="35" y="49"/>
                  </a:cubicBezTo>
                  <a:cubicBezTo>
                    <a:pt x="11" y="73"/>
                    <a:pt x="11" y="73"/>
                    <a:pt x="11" y="73"/>
                  </a:cubicBezTo>
                  <a:cubicBezTo>
                    <a:pt x="9" y="75"/>
                    <a:pt x="8" y="75"/>
                    <a:pt x="6" y="75"/>
                  </a:cubicBezTo>
                  <a:cubicBezTo>
                    <a:pt x="5" y="75"/>
                    <a:pt x="3" y="75"/>
                    <a:pt x="2" y="73"/>
                  </a:cubicBezTo>
                  <a:cubicBezTo>
                    <a:pt x="0" y="71"/>
                    <a:pt x="0" y="67"/>
                    <a:pt x="2" y="65"/>
                  </a:cubicBezTo>
                  <a:cubicBezTo>
                    <a:pt x="26" y="40"/>
                    <a:pt x="26" y="40"/>
                    <a:pt x="26" y="40"/>
                  </a:cubicBezTo>
                  <a:cubicBezTo>
                    <a:pt x="28" y="39"/>
                    <a:pt x="31" y="38"/>
                    <a:pt x="33" y="39"/>
                  </a:cubicBezTo>
                  <a:cubicBezTo>
                    <a:pt x="38" y="34"/>
                    <a:pt x="38" y="34"/>
                    <a:pt x="38" y="34"/>
                  </a:cubicBezTo>
                  <a:cubicBezTo>
                    <a:pt x="31" y="27"/>
                    <a:pt x="31" y="27"/>
                    <a:pt x="31" y="27"/>
                  </a:cubicBezTo>
                  <a:cubicBezTo>
                    <a:pt x="29" y="29"/>
                    <a:pt x="26" y="28"/>
                    <a:pt x="24" y="26"/>
                  </a:cubicBezTo>
                  <a:cubicBezTo>
                    <a:pt x="22" y="24"/>
                    <a:pt x="22" y="20"/>
                    <a:pt x="24" y="18"/>
                  </a:cubicBezTo>
                  <a:cubicBezTo>
                    <a:pt x="40" y="2"/>
                    <a:pt x="40" y="2"/>
                    <a:pt x="40" y="2"/>
                  </a:cubicBezTo>
                  <a:cubicBezTo>
                    <a:pt x="42" y="0"/>
                    <a:pt x="45" y="0"/>
                    <a:pt x="48" y="3"/>
                  </a:cubicBezTo>
                  <a:cubicBezTo>
                    <a:pt x="50" y="4"/>
                    <a:pt x="50" y="7"/>
                    <a:pt x="49" y="10"/>
                  </a:cubicBezTo>
                  <a:cubicBezTo>
                    <a:pt x="67" y="28"/>
                    <a:pt x="67" y="28"/>
                    <a:pt x="67" y="28"/>
                  </a:cubicBezTo>
                  <a:cubicBezTo>
                    <a:pt x="69" y="26"/>
                    <a:pt x="72" y="27"/>
                    <a:pt x="74" y="29"/>
                  </a:cubicBezTo>
                  <a:cubicBezTo>
                    <a:pt x="76" y="31"/>
                    <a:pt x="76" y="35"/>
                    <a:pt x="74" y="37"/>
                  </a:cubicBezTo>
                  <a:close/>
                  <a:moveTo>
                    <a:pt x="74" y="37"/>
                  </a:moveTo>
                  <a:cubicBezTo>
                    <a:pt x="74" y="37"/>
                    <a:pt x="74" y="37"/>
                    <a:pt x="74"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p:cNvGrpSpPr/>
          <p:nvPr/>
        </p:nvGrpSpPr>
        <p:grpSpPr>
          <a:xfrm>
            <a:off x="717993" y="3322856"/>
            <a:ext cx="908638" cy="909438"/>
            <a:chOff x="408828" y="3915717"/>
            <a:chExt cx="1003744" cy="1004628"/>
          </a:xfrm>
        </p:grpSpPr>
        <p:sp>
          <p:nvSpPr>
            <p:cNvPr id="36" name="Oval 24"/>
            <p:cNvSpPr>
              <a:spLocks noChangeArrowheads="1"/>
            </p:cNvSpPr>
            <p:nvPr/>
          </p:nvSpPr>
          <p:spPr bwMode="auto">
            <a:xfrm>
              <a:off x="408828" y="3915717"/>
              <a:ext cx="1003744" cy="1004628"/>
            </a:xfrm>
            <a:prstGeom prst="ellipse">
              <a:avLst/>
            </a:prstGeom>
            <a:solidFill>
              <a:srgbClr val="99C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p:cNvSpPr>
              <a:spLocks noEditPoints="1"/>
            </p:cNvSpPr>
            <p:nvPr/>
          </p:nvSpPr>
          <p:spPr bwMode="auto">
            <a:xfrm>
              <a:off x="797944" y="4154492"/>
              <a:ext cx="389116" cy="527076"/>
            </a:xfrm>
            <a:custGeom>
              <a:avLst/>
              <a:gdLst>
                <a:gd name="T0" fmla="*/ 59 w 62"/>
                <a:gd name="T1" fmla="*/ 46 h 84"/>
                <a:gd name="T2" fmla="*/ 62 w 62"/>
                <a:gd name="T3" fmla="*/ 38 h 84"/>
                <a:gd name="T4" fmla="*/ 59 w 62"/>
                <a:gd name="T5" fmla="*/ 31 h 84"/>
                <a:gd name="T6" fmla="*/ 51 w 62"/>
                <a:gd name="T7" fmla="*/ 28 h 84"/>
                <a:gd name="T8" fmla="*/ 36 w 62"/>
                <a:gd name="T9" fmla="*/ 28 h 84"/>
                <a:gd name="T10" fmla="*/ 36 w 62"/>
                <a:gd name="T11" fmla="*/ 26 h 84"/>
                <a:gd name="T12" fmla="*/ 37 w 62"/>
                <a:gd name="T13" fmla="*/ 25 h 84"/>
                <a:gd name="T14" fmla="*/ 38 w 62"/>
                <a:gd name="T15" fmla="*/ 24 h 84"/>
                <a:gd name="T16" fmla="*/ 39 w 62"/>
                <a:gd name="T17" fmla="*/ 21 h 84"/>
                <a:gd name="T18" fmla="*/ 40 w 62"/>
                <a:gd name="T19" fmla="*/ 18 h 84"/>
                <a:gd name="T20" fmla="*/ 41 w 62"/>
                <a:gd name="T21" fmla="*/ 14 h 84"/>
                <a:gd name="T22" fmla="*/ 41 w 62"/>
                <a:gd name="T23" fmla="*/ 12 h 84"/>
                <a:gd name="T24" fmla="*/ 40 w 62"/>
                <a:gd name="T25" fmla="*/ 9 h 84"/>
                <a:gd name="T26" fmla="*/ 40 w 62"/>
                <a:gd name="T27" fmla="*/ 6 h 84"/>
                <a:gd name="T28" fmla="*/ 38 w 62"/>
                <a:gd name="T29" fmla="*/ 4 h 84"/>
                <a:gd name="T30" fmla="*/ 36 w 62"/>
                <a:gd name="T31" fmla="*/ 2 h 84"/>
                <a:gd name="T32" fmla="*/ 33 w 62"/>
                <a:gd name="T33" fmla="*/ 0 h 84"/>
                <a:gd name="T34" fmla="*/ 28 w 62"/>
                <a:gd name="T35" fmla="*/ 0 h 84"/>
                <a:gd name="T36" fmla="*/ 26 w 62"/>
                <a:gd name="T37" fmla="*/ 1 h 84"/>
                <a:gd name="T38" fmla="*/ 24 w 62"/>
                <a:gd name="T39" fmla="*/ 3 h 84"/>
                <a:gd name="T40" fmla="*/ 23 w 62"/>
                <a:gd name="T41" fmla="*/ 6 h 84"/>
                <a:gd name="T42" fmla="*/ 22 w 62"/>
                <a:gd name="T43" fmla="*/ 10 h 84"/>
                <a:gd name="T44" fmla="*/ 22 w 62"/>
                <a:gd name="T45" fmla="*/ 13 h 84"/>
                <a:gd name="T46" fmla="*/ 21 w 62"/>
                <a:gd name="T47" fmla="*/ 16 h 84"/>
                <a:gd name="T48" fmla="*/ 19 w 62"/>
                <a:gd name="T49" fmla="*/ 18 h 84"/>
                <a:gd name="T50" fmla="*/ 13 w 62"/>
                <a:gd name="T51" fmla="*/ 25 h 84"/>
                <a:gd name="T52" fmla="*/ 8 w 62"/>
                <a:gd name="T53" fmla="*/ 31 h 84"/>
                <a:gd name="T54" fmla="*/ 4 w 62"/>
                <a:gd name="T55" fmla="*/ 35 h 84"/>
                <a:gd name="T56" fmla="*/ 1 w 62"/>
                <a:gd name="T57" fmla="*/ 36 h 84"/>
                <a:gd name="T58" fmla="*/ 0 w 62"/>
                <a:gd name="T59" fmla="*/ 38 h 84"/>
                <a:gd name="T60" fmla="*/ 0 w 62"/>
                <a:gd name="T61" fmla="*/ 73 h 84"/>
                <a:gd name="T62" fmla="*/ 1 w 62"/>
                <a:gd name="T63" fmla="*/ 76 h 84"/>
                <a:gd name="T64" fmla="*/ 4 w 62"/>
                <a:gd name="T65" fmla="*/ 77 h 84"/>
                <a:gd name="T66" fmla="*/ 13 w 62"/>
                <a:gd name="T67" fmla="*/ 79 h 84"/>
                <a:gd name="T68" fmla="*/ 19 w 62"/>
                <a:gd name="T69" fmla="*/ 81 h 84"/>
                <a:gd name="T70" fmla="*/ 26 w 62"/>
                <a:gd name="T71" fmla="*/ 83 h 84"/>
                <a:gd name="T72" fmla="*/ 34 w 62"/>
                <a:gd name="T73" fmla="*/ 84 h 84"/>
                <a:gd name="T74" fmla="*/ 41 w 62"/>
                <a:gd name="T75" fmla="*/ 84 h 84"/>
                <a:gd name="T76" fmla="*/ 51 w 62"/>
                <a:gd name="T77" fmla="*/ 79 h 84"/>
                <a:gd name="T78" fmla="*/ 54 w 62"/>
                <a:gd name="T79" fmla="*/ 69 h 84"/>
                <a:gd name="T80" fmla="*/ 57 w 62"/>
                <a:gd name="T81" fmla="*/ 64 h 84"/>
                <a:gd name="T82" fmla="*/ 57 w 62"/>
                <a:gd name="T83" fmla="*/ 58 h 84"/>
                <a:gd name="T84" fmla="*/ 59 w 62"/>
                <a:gd name="T85" fmla="*/ 50 h 84"/>
                <a:gd name="T86" fmla="*/ 59 w 62"/>
                <a:gd name="T87" fmla="*/ 46 h 84"/>
                <a:gd name="T88" fmla="*/ 59 w 62"/>
                <a:gd name="T89" fmla="*/ 46 h 84"/>
                <a:gd name="T90" fmla="*/ 59 w 62"/>
                <a:gd name="T91"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84">
                  <a:moveTo>
                    <a:pt x="59" y="46"/>
                  </a:moveTo>
                  <a:cubicBezTo>
                    <a:pt x="61" y="44"/>
                    <a:pt x="62" y="41"/>
                    <a:pt x="62" y="38"/>
                  </a:cubicBezTo>
                  <a:cubicBezTo>
                    <a:pt x="62" y="35"/>
                    <a:pt x="61" y="33"/>
                    <a:pt x="59" y="31"/>
                  </a:cubicBezTo>
                  <a:cubicBezTo>
                    <a:pt x="56" y="29"/>
                    <a:pt x="54" y="28"/>
                    <a:pt x="51" y="28"/>
                  </a:cubicBezTo>
                  <a:cubicBezTo>
                    <a:pt x="36" y="28"/>
                    <a:pt x="36" y="28"/>
                    <a:pt x="36" y="28"/>
                  </a:cubicBezTo>
                  <a:cubicBezTo>
                    <a:pt x="36" y="27"/>
                    <a:pt x="36" y="27"/>
                    <a:pt x="36" y="26"/>
                  </a:cubicBezTo>
                  <a:cubicBezTo>
                    <a:pt x="37" y="26"/>
                    <a:pt x="37" y="26"/>
                    <a:pt x="37" y="25"/>
                  </a:cubicBezTo>
                  <a:cubicBezTo>
                    <a:pt x="37" y="25"/>
                    <a:pt x="37" y="24"/>
                    <a:pt x="38" y="24"/>
                  </a:cubicBezTo>
                  <a:cubicBezTo>
                    <a:pt x="38" y="23"/>
                    <a:pt x="39" y="22"/>
                    <a:pt x="39" y="21"/>
                  </a:cubicBezTo>
                  <a:cubicBezTo>
                    <a:pt x="39" y="20"/>
                    <a:pt x="40" y="19"/>
                    <a:pt x="40" y="18"/>
                  </a:cubicBezTo>
                  <a:cubicBezTo>
                    <a:pt x="40" y="16"/>
                    <a:pt x="41" y="15"/>
                    <a:pt x="41" y="14"/>
                  </a:cubicBezTo>
                  <a:cubicBezTo>
                    <a:pt x="41" y="13"/>
                    <a:pt x="41" y="12"/>
                    <a:pt x="41" y="12"/>
                  </a:cubicBezTo>
                  <a:cubicBezTo>
                    <a:pt x="41" y="11"/>
                    <a:pt x="41" y="10"/>
                    <a:pt x="40" y="9"/>
                  </a:cubicBezTo>
                  <a:cubicBezTo>
                    <a:pt x="40" y="8"/>
                    <a:pt x="40" y="7"/>
                    <a:pt x="40" y="6"/>
                  </a:cubicBezTo>
                  <a:cubicBezTo>
                    <a:pt x="39" y="6"/>
                    <a:pt x="39" y="5"/>
                    <a:pt x="38" y="4"/>
                  </a:cubicBezTo>
                  <a:cubicBezTo>
                    <a:pt x="38" y="3"/>
                    <a:pt x="37" y="2"/>
                    <a:pt x="36" y="2"/>
                  </a:cubicBezTo>
                  <a:cubicBezTo>
                    <a:pt x="35" y="1"/>
                    <a:pt x="34" y="1"/>
                    <a:pt x="33" y="0"/>
                  </a:cubicBezTo>
                  <a:cubicBezTo>
                    <a:pt x="32" y="0"/>
                    <a:pt x="30" y="0"/>
                    <a:pt x="28" y="0"/>
                  </a:cubicBezTo>
                  <a:cubicBezTo>
                    <a:pt x="27" y="0"/>
                    <a:pt x="27" y="0"/>
                    <a:pt x="26" y="1"/>
                  </a:cubicBezTo>
                  <a:cubicBezTo>
                    <a:pt x="25" y="1"/>
                    <a:pt x="25" y="2"/>
                    <a:pt x="24" y="3"/>
                  </a:cubicBezTo>
                  <a:cubicBezTo>
                    <a:pt x="24" y="5"/>
                    <a:pt x="23" y="5"/>
                    <a:pt x="23" y="6"/>
                  </a:cubicBezTo>
                  <a:cubicBezTo>
                    <a:pt x="23" y="7"/>
                    <a:pt x="23" y="8"/>
                    <a:pt x="22" y="10"/>
                  </a:cubicBezTo>
                  <a:cubicBezTo>
                    <a:pt x="22" y="11"/>
                    <a:pt x="22" y="12"/>
                    <a:pt x="22" y="13"/>
                  </a:cubicBezTo>
                  <a:cubicBezTo>
                    <a:pt x="21" y="14"/>
                    <a:pt x="21" y="14"/>
                    <a:pt x="21" y="16"/>
                  </a:cubicBezTo>
                  <a:cubicBezTo>
                    <a:pt x="20" y="17"/>
                    <a:pt x="20" y="18"/>
                    <a:pt x="19" y="18"/>
                  </a:cubicBezTo>
                  <a:cubicBezTo>
                    <a:pt x="18" y="19"/>
                    <a:pt x="16" y="22"/>
                    <a:pt x="13" y="25"/>
                  </a:cubicBezTo>
                  <a:cubicBezTo>
                    <a:pt x="12" y="27"/>
                    <a:pt x="10" y="29"/>
                    <a:pt x="8" y="31"/>
                  </a:cubicBezTo>
                  <a:cubicBezTo>
                    <a:pt x="6" y="33"/>
                    <a:pt x="5" y="35"/>
                    <a:pt x="4" y="35"/>
                  </a:cubicBezTo>
                  <a:cubicBezTo>
                    <a:pt x="3" y="35"/>
                    <a:pt x="2" y="35"/>
                    <a:pt x="1" y="36"/>
                  </a:cubicBezTo>
                  <a:cubicBezTo>
                    <a:pt x="1" y="36"/>
                    <a:pt x="0" y="37"/>
                    <a:pt x="0" y="38"/>
                  </a:cubicBezTo>
                  <a:cubicBezTo>
                    <a:pt x="0" y="73"/>
                    <a:pt x="0" y="73"/>
                    <a:pt x="0" y="73"/>
                  </a:cubicBezTo>
                  <a:cubicBezTo>
                    <a:pt x="0" y="74"/>
                    <a:pt x="1" y="75"/>
                    <a:pt x="1" y="76"/>
                  </a:cubicBezTo>
                  <a:cubicBezTo>
                    <a:pt x="2" y="76"/>
                    <a:pt x="3" y="77"/>
                    <a:pt x="4" y="77"/>
                  </a:cubicBezTo>
                  <a:cubicBezTo>
                    <a:pt x="5" y="77"/>
                    <a:pt x="8" y="77"/>
                    <a:pt x="13" y="79"/>
                  </a:cubicBezTo>
                  <a:cubicBezTo>
                    <a:pt x="15" y="80"/>
                    <a:pt x="18" y="81"/>
                    <a:pt x="19" y="81"/>
                  </a:cubicBezTo>
                  <a:cubicBezTo>
                    <a:pt x="21" y="82"/>
                    <a:pt x="23" y="82"/>
                    <a:pt x="26" y="83"/>
                  </a:cubicBezTo>
                  <a:cubicBezTo>
                    <a:pt x="29" y="83"/>
                    <a:pt x="31" y="84"/>
                    <a:pt x="34" y="84"/>
                  </a:cubicBezTo>
                  <a:cubicBezTo>
                    <a:pt x="41" y="84"/>
                    <a:pt x="41" y="84"/>
                    <a:pt x="41" y="84"/>
                  </a:cubicBezTo>
                  <a:cubicBezTo>
                    <a:pt x="46" y="84"/>
                    <a:pt x="49" y="82"/>
                    <a:pt x="51" y="79"/>
                  </a:cubicBezTo>
                  <a:cubicBezTo>
                    <a:pt x="54" y="77"/>
                    <a:pt x="54" y="74"/>
                    <a:pt x="54" y="69"/>
                  </a:cubicBezTo>
                  <a:cubicBezTo>
                    <a:pt x="56" y="68"/>
                    <a:pt x="57" y="66"/>
                    <a:pt x="57" y="64"/>
                  </a:cubicBezTo>
                  <a:cubicBezTo>
                    <a:pt x="58" y="62"/>
                    <a:pt x="58" y="60"/>
                    <a:pt x="57" y="58"/>
                  </a:cubicBezTo>
                  <a:cubicBezTo>
                    <a:pt x="59" y="56"/>
                    <a:pt x="60" y="53"/>
                    <a:pt x="59" y="50"/>
                  </a:cubicBezTo>
                  <a:cubicBezTo>
                    <a:pt x="59" y="49"/>
                    <a:pt x="59" y="48"/>
                    <a:pt x="59" y="46"/>
                  </a:cubicBezTo>
                  <a:close/>
                  <a:moveTo>
                    <a:pt x="59" y="46"/>
                  </a:moveTo>
                  <a:cubicBezTo>
                    <a:pt x="59" y="46"/>
                    <a:pt x="59" y="46"/>
                    <a:pt x="59"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6"/>
            <p:cNvSpPr>
              <a:spLocks noEditPoints="1"/>
            </p:cNvSpPr>
            <p:nvPr/>
          </p:nvSpPr>
          <p:spPr bwMode="auto">
            <a:xfrm>
              <a:off x="634338" y="4373813"/>
              <a:ext cx="144150" cy="263538"/>
            </a:xfrm>
            <a:custGeom>
              <a:avLst/>
              <a:gdLst>
                <a:gd name="T0" fmla="*/ 19 w 23"/>
                <a:gd name="T1" fmla="*/ 0 h 42"/>
                <a:gd name="T2" fmla="*/ 4 w 23"/>
                <a:gd name="T3" fmla="*/ 0 h 42"/>
                <a:gd name="T4" fmla="*/ 1 w 23"/>
                <a:gd name="T5" fmla="*/ 1 h 42"/>
                <a:gd name="T6" fmla="*/ 0 w 23"/>
                <a:gd name="T7" fmla="*/ 3 h 42"/>
                <a:gd name="T8" fmla="*/ 0 w 23"/>
                <a:gd name="T9" fmla="*/ 38 h 42"/>
                <a:gd name="T10" fmla="*/ 1 w 23"/>
                <a:gd name="T11" fmla="*/ 41 h 42"/>
                <a:gd name="T12" fmla="*/ 4 w 23"/>
                <a:gd name="T13" fmla="*/ 42 h 42"/>
                <a:gd name="T14" fmla="*/ 19 w 23"/>
                <a:gd name="T15" fmla="*/ 42 h 42"/>
                <a:gd name="T16" fmla="*/ 22 w 23"/>
                <a:gd name="T17" fmla="*/ 41 h 42"/>
                <a:gd name="T18" fmla="*/ 23 w 23"/>
                <a:gd name="T19" fmla="*/ 38 h 42"/>
                <a:gd name="T20" fmla="*/ 23 w 23"/>
                <a:gd name="T21" fmla="*/ 3 h 42"/>
                <a:gd name="T22" fmla="*/ 22 w 23"/>
                <a:gd name="T23" fmla="*/ 1 h 42"/>
                <a:gd name="T24" fmla="*/ 19 w 23"/>
                <a:gd name="T25" fmla="*/ 0 h 42"/>
                <a:gd name="T26" fmla="*/ 13 w 23"/>
                <a:gd name="T27" fmla="*/ 34 h 42"/>
                <a:gd name="T28" fmla="*/ 11 w 23"/>
                <a:gd name="T29" fmla="*/ 35 h 42"/>
                <a:gd name="T30" fmla="*/ 8 w 23"/>
                <a:gd name="T31" fmla="*/ 34 h 42"/>
                <a:gd name="T32" fmla="*/ 7 w 23"/>
                <a:gd name="T33" fmla="*/ 31 h 42"/>
                <a:gd name="T34" fmla="*/ 8 w 23"/>
                <a:gd name="T35" fmla="*/ 29 h 42"/>
                <a:gd name="T36" fmla="*/ 11 w 23"/>
                <a:gd name="T37" fmla="*/ 28 h 42"/>
                <a:gd name="T38" fmla="*/ 13 w 23"/>
                <a:gd name="T39" fmla="*/ 29 h 42"/>
                <a:gd name="T40" fmla="*/ 14 w 23"/>
                <a:gd name="T41" fmla="*/ 31 h 42"/>
                <a:gd name="T42" fmla="*/ 13 w 23"/>
                <a:gd name="T43" fmla="*/ 34 h 42"/>
                <a:gd name="T44" fmla="*/ 13 w 23"/>
                <a:gd name="T45" fmla="*/ 34 h 42"/>
                <a:gd name="T46" fmla="*/ 13 w 23"/>
                <a:gd name="T4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42">
                  <a:moveTo>
                    <a:pt x="19" y="0"/>
                  </a:moveTo>
                  <a:cubicBezTo>
                    <a:pt x="4" y="0"/>
                    <a:pt x="4" y="0"/>
                    <a:pt x="4" y="0"/>
                  </a:cubicBezTo>
                  <a:cubicBezTo>
                    <a:pt x="3" y="0"/>
                    <a:pt x="2" y="0"/>
                    <a:pt x="1" y="1"/>
                  </a:cubicBezTo>
                  <a:cubicBezTo>
                    <a:pt x="1" y="1"/>
                    <a:pt x="0" y="2"/>
                    <a:pt x="0" y="3"/>
                  </a:cubicBezTo>
                  <a:cubicBezTo>
                    <a:pt x="0" y="38"/>
                    <a:pt x="0" y="38"/>
                    <a:pt x="0" y="38"/>
                  </a:cubicBezTo>
                  <a:cubicBezTo>
                    <a:pt x="0" y="39"/>
                    <a:pt x="1" y="40"/>
                    <a:pt x="1" y="41"/>
                  </a:cubicBezTo>
                  <a:cubicBezTo>
                    <a:pt x="2" y="41"/>
                    <a:pt x="3" y="42"/>
                    <a:pt x="4" y="42"/>
                  </a:cubicBezTo>
                  <a:cubicBezTo>
                    <a:pt x="19" y="42"/>
                    <a:pt x="19" y="42"/>
                    <a:pt x="19" y="42"/>
                  </a:cubicBezTo>
                  <a:cubicBezTo>
                    <a:pt x="20" y="42"/>
                    <a:pt x="21" y="41"/>
                    <a:pt x="22" y="41"/>
                  </a:cubicBezTo>
                  <a:cubicBezTo>
                    <a:pt x="23" y="40"/>
                    <a:pt x="23" y="39"/>
                    <a:pt x="23" y="38"/>
                  </a:cubicBezTo>
                  <a:cubicBezTo>
                    <a:pt x="23" y="3"/>
                    <a:pt x="23" y="3"/>
                    <a:pt x="23" y="3"/>
                  </a:cubicBezTo>
                  <a:cubicBezTo>
                    <a:pt x="23" y="2"/>
                    <a:pt x="23" y="1"/>
                    <a:pt x="22" y="1"/>
                  </a:cubicBezTo>
                  <a:cubicBezTo>
                    <a:pt x="21" y="0"/>
                    <a:pt x="20" y="0"/>
                    <a:pt x="19" y="0"/>
                  </a:cubicBezTo>
                  <a:close/>
                  <a:moveTo>
                    <a:pt x="13" y="34"/>
                  </a:moveTo>
                  <a:cubicBezTo>
                    <a:pt x="12" y="34"/>
                    <a:pt x="12" y="35"/>
                    <a:pt x="11" y="35"/>
                  </a:cubicBezTo>
                  <a:cubicBezTo>
                    <a:pt x="10" y="35"/>
                    <a:pt x="9" y="34"/>
                    <a:pt x="8" y="34"/>
                  </a:cubicBezTo>
                  <a:cubicBezTo>
                    <a:pt x="8" y="33"/>
                    <a:pt x="7" y="32"/>
                    <a:pt x="7" y="31"/>
                  </a:cubicBezTo>
                  <a:cubicBezTo>
                    <a:pt x="7" y="30"/>
                    <a:pt x="8" y="29"/>
                    <a:pt x="8" y="29"/>
                  </a:cubicBezTo>
                  <a:cubicBezTo>
                    <a:pt x="9" y="28"/>
                    <a:pt x="10" y="28"/>
                    <a:pt x="11" y="28"/>
                  </a:cubicBezTo>
                  <a:cubicBezTo>
                    <a:pt x="12" y="28"/>
                    <a:pt x="12" y="28"/>
                    <a:pt x="13" y="29"/>
                  </a:cubicBezTo>
                  <a:cubicBezTo>
                    <a:pt x="14" y="29"/>
                    <a:pt x="14" y="30"/>
                    <a:pt x="14" y="31"/>
                  </a:cubicBezTo>
                  <a:cubicBezTo>
                    <a:pt x="14" y="32"/>
                    <a:pt x="14" y="33"/>
                    <a:pt x="13" y="34"/>
                  </a:cubicBezTo>
                  <a:close/>
                  <a:moveTo>
                    <a:pt x="13" y="34"/>
                  </a:moveTo>
                  <a:cubicBezTo>
                    <a:pt x="13" y="34"/>
                    <a:pt x="13" y="34"/>
                    <a:pt x="1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 name="Rectangle 52"/>
          <p:cNvSpPr/>
          <p:nvPr/>
        </p:nvSpPr>
        <p:spPr>
          <a:xfrm>
            <a:off x="1768945" y="2616778"/>
            <a:ext cx="802467" cy="195030"/>
          </a:xfrm>
          <a:prstGeom prst="rect">
            <a:avLst/>
          </a:prstGeom>
        </p:spPr>
        <p:txBody>
          <a:bodyPr wrap="none" lIns="0" tIns="0" rIns="0" bIns="0">
            <a:spAutoFit/>
          </a:bodyPr>
          <a:lstStyle/>
          <a:p>
            <a:r>
              <a:rPr lang="en-US" sz="1400" b="1" dirty="0">
                <a:solidFill>
                  <a:schemeClr val="accent2"/>
                </a:solidFill>
              </a:rPr>
              <a:t>44% </a:t>
            </a:r>
            <a:r>
              <a:rPr lang="en-US" sz="1400" dirty="0">
                <a:solidFill>
                  <a:srgbClr val="313131"/>
                </a:solidFill>
              </a:rPr>
              <a:t>Brand</a:t>
            </a:r>
            <a:endParaRPr lang="en-US" dirty="0"/>
          </a:p>
        </p:txBody>
      </p:sp>
      <p:sp>
        <p:nvSpPr>
          <p:cNvPr id="54" name="Rectangle 53"/>
          <p:cNvSpPr/>
          <p:nvPr/>
        </p:nvSpPr>
        <p:spPr>
          <a:xfrm>
            <a:off x="1735322" y="3680060"/>
            <a:ext cx="1153638" cy="195030"/>
          </a:xfrm>
          <a:prstGeom prst="rect">
            <a:avLst/>
          </a:prstGeom>
        </p:spPr>
        <p:txBody>
          <a:bodyPr wrap="none" lIns="0" tIns="0" rIns="0" bIns="0">
            <a:spAutoFit/>
          </a:bodyPr>
          <a:lstStyle/>
          <a:p>
            <a:r>
              <a:rPr lang="en-US" sz="1400" b="1" dirty="0" smtClean="0">
                <a:solidFill>
                  <a:schemeClr val="accent2"/>
                </a:solidFill>
              </a:rPr>
              <a:t>41% </a:t>
            </a:r>
            <a:r>
              <a:rPr lang="en-US" sz="1400" dirty="0">
                <a:solidFill>
                  <a:srgbClr val="313131"/>
                </a:solidFill>
              </a:rPr>
              <a:t>Reputation</a:t>
            </a:r>
            <a:endParaRPr lang="en-US" dirty="0"/>
          </a:p>
        </p:txBody>
      </p:sp>
      <p:sp>
        <p:nvSpPr>
          <p:cNvPr id="55" name="Rectangle 54"/>
          <p:cNvSpPr/>
          <p:nvPr/>
        </p:nvSpPr>
        <p:spPr>
          <a:xfrm>
            <a:off x="1735322" y="4608001"/>
            <a:ext cx="1153638" cy="195030"/>
          </a:xfrm>
          <a:prstGeom prst="rect">
            <a:avLst/>
          </a:prstGeom>
        </p:spPr>
        <p:txBody>
          <a:bodyPr wrap="none" lIns="0" tIns="0" rIns="0" bIns="0">
            <a:spAutoFit/>
          </a:bodyPr>
          <a:lstStyle/>
          <a:p>
            <a:r>
              <a:rPr lang="en-US" sz="1400" b="1" dirty="0" smtClean="0">
                <a:solidFill>
                  <a:schemeClr val="accent2"/>
                </a:solidFill>
              </a:rPr>
              <a:t>32% </a:t>
            </a:r>
            <a:r>
              <a:rPr lang="en-US" sz="1400" dirty="0">
                <a:solidFill>
                  <a:srgbClr val="313131"/>
                </a:solidFill>
              </a:rPr>
              <a:t>Regulatory</a:t>
            </a:r>
            <a:endParaRPr lang="en-US" dirty="0"/>
          </a:p>
        </p:txBody>
      </p:sp>
      <p:sp>
        <p:nvSpPr>
          <p:cNvPr id="56" name="Rectangle 55"/>
          <p:cNvSpPr/>
          <p:nvPr/>
        </p:nvSpPr>
        <p:spPr>
          <a:xfrm>
            <a:off x="4163495" y="2616778"/>
            <a:ext cx="1153638" cy="195030"/>
          </a:xfrm>
          <a:prstGeom prst="rect">
            <a:avLst/>
          </a:prstGeom>
        </p:spPr>
        <p:txBody>
          <a:bodyPr wrap="none" lIns="0" tIns="0" rIns="0" bIns="0">
            <a:spAutoFit/>
          </a:bodyPr>
          <a:lstStyle/>
          <a:p>
            <a:r>
              <a:rPr lang="en-US" sz="1400" b="1" dirty="0" smtClean="0">
                <a:solidFill>
                  <a:schemeClr val="accent3"/>
                </a:solidFill>
              </a:rPr>
              <a:t>35% </a:t>
            </a:r>
            <a:r>
              <a:rPr lang="en-US" sz="1400" dirty="0">
                <a:solidFill>
                  <a:srgbClr val="313131"/>
                </a:solidFill>
              </a:rPr>
              <a:t>Regulatory</a:t>
            </a:r>
            <a:endParaRPr lang="en-US" dirty="0"/>
          </a:p>
        </p:txBody>
      </p:sp>
      <p:sp>
        <p:nvSpPr>
          <p:cNvPr id="57" name="Rectangle 56"/>
          <p:cNvSpPr/>
          <p:nvPr/>
        </p:nvSpPr>
        <p:spPr>
          <a:xfrm>
            <a:off x="4129872" y="3680060"/>
            <a:ext cx="1153638" cy="195030"/>
          </a:xfrm>
          <a:prstGeom prst="rect">
            <a:avLst/>
          </a:prstGeom>
        </p:spPr>
        <p:txBody>
          <a:bodyPr wrap="none" lIns="0" tIns="0" rIns="0" bIns="0">
            <a:spAutoFit/>
          </a:bodyPr>
          <a:lstStyle/>
          <a:p>
            <a:r>
              <a:rPr lang="en-US" sz="1400" b="1" dirty="0" smtClean="0">
                <a:solidFill>
                  <a:schemeClr val="accent3"/>
                </a:solidFill>
              </a:rPr>
              <a:t>32% </a:t>
            </a:r>
            <a:r>
              <a:rPr lang="en-US" sz="1400" dirty="0">
                <a:solidFill>
                  <a:srgbClr val="313131"/>
                </a:solidFill>
              </a:rPr>
              <a:t>Reputation</a:t>
            </a:r>
            <a:endParaRPr lang="en-US" dirty="0"/>
          </a:p>
        </p:txBody>
      </p:sp>
      <p:sp>
        <p:nvSpPr>
          <p:cNvPr id="58" name="Rectangle 57"/>
          <p:cNvSpPr/>
          <p:nvPr/>
        </p:nvSpPr>
        <p:spPr>
          <a:xfrm>
            <a:off x="4129872" y="4608001"/>
            <a:ext cx="1104300" cy="390060"/>
          </a:xfrm>
          <a:prstGeom prst="rect">
            <a:avLst/>
          </a:prstGeom>
        </p:spPr>
        <p:txBody>
          <a:bodyPr wrap="none" lIns="0" tIns="0" rIns="0" bIns="0">
            <a:spAutoFit/>
          </a:bodyPr>
          <a:lstStyle/>
          <a:p>
            <a:pPr marL="400050" indent="-400050"/>
            <a:r>
              <a:rPr lang="en-US" sz="1400" b="1" dirty="0" smtClean="0">
                <a:solidFill>
                  <a:schemeClr val="accent3"/>
                </a:solidFill>
              </a:rPr>
              <a:t>29% </a:t>
            </a:r>
            <a:r>
              <a:rPr lang="en-US" sz="1400" dirty="0">
                <a:solidFill>
                  <a:srgbClr val="313131"/>
                </a:solidFill>
              </a:rPr>
              <a:t>Pace </a:t>
            </a:r>
            <a:r>
              <a:rPr lang="en-US" sz="1400" dirty="0" smtClean="0">
                <a:solidFill>
                  <a:srgbClr val="313131"/>
                </a:solidFill>
              </a:rPr>
              <a:t>of</a:t>
            </a:r>
            <a:br>
              <a:rPr lang="en-US" sz="1400" dirty="0" smtClean="0">
                <a:solidFill>
                  <a:srgbClr val="313131"/>
                </a:solidFill>
              </a:rPr>
            </a:br>
            <a:r>
              <a:rPr lang="en-US" sz="1400" dirty="0" smtClean="0">
                <a:solidFill>
                  <a:srgbClr val="313131"/>
                </a:solidFill>
              </a:rPr>
              <a:t>innovation</a:t>
            </a:r>
            <a:endParaRPr lang="en-US" dirty="0"/>
          </a:p>
        </p:txBody>
      </p:sp>
      <p:sp>
        <p:nvSpPr>
          <p:cNvPr id="59" name="Rectangle 58"/>
          <p:cNvSpPr/>
          <p:nvPr/>
        </p:nvSpPr>
        <p:spPr>
          <a:xfrm>
            <a:off x="6410156" y="2519263"/>
            <a:ext cx="1748595" cy="390060"/>
          </a:xfrm>
          <a:prstGeom prst="rect">
            <a:avLst/>
          </a:prstGeom>
        </p:spPr>
        <p:txBody>
          <a:bodyPr wrap="none" lIns="0" tIns="0" rIns="0" bIns="0">
            <a:spAutoFit/>
          </a:bodyPr>
          <a:lstStyle/>
          <a:p>
            <a:pPr marL="400050" indent="-400050"/>
            <a:r>
              <a:rPr lang="en-US" sz="1400" b="1" dirty="0" smtClean="0">
                <a:solidFill>
                  <a:schemeClr val="accent6">
                    <a:lumMod val="75000"/>
                  </a:schemeClr>
                </a:solidFill>
              </a:rPr>
              <a:t>30% </a:t>
            </a:r>
            <a:r>
              <a:rPr lang="en-US" sz="1400" dirty="0">
                <a:solidFill>
                  <a:srgbClr val="313131"/>
                </a:solidFill>
              </a:rPr>
              <a:t>Pace of innovation</a:t>
            </a:r>
            <a:r>
              <a:rPr lang="en-US" sz="1400" dirty="0" smtClean="0">
                <a:solidFill>
                  <a:srgbClr val="313131"/>
                </a:solidFill>
              </a:rPr>
              <a:t>/</a:t>
            </a:r>
            <a:br>
              <a:rPr lang="en-US" sz="1400" dirty="0" smtClean="0">
                <a:solidFill>
                  <a:srgbClr val="313131"/>
                </a:solidFill>
              </a:rPr>
            </a:br>
            <a:r>
              <a:rPr lang="en-US" sz="1400" dirty="0" smtClean="0">
                <a:solidFill>
                  <a:srgbClr val="313131"/>
                </a:solidFill>
              </a:rPr>
              <a:t>Regulatory </a:t>
            </a:r>
            <a:r>
              <a:rPr lang="en-US" sz="1400" dirty="0">
                <a:solidFill>
                  <a:srgbClr val="313131"/>
                </a:solidFill>
              </a:rPr>
              <a:t>(tie)</a:t>
            </a:r>
            <a:endParaRPr lang="en-US" dirty="0"/>
          </a:p>
        </p:txBody>
      </p:sp>
      <p:sp>
        <p:nvSpPr>
          <p:cNvPr id="60" name="Rectangle 59"/>
          <p:cNvSpPr/>
          <p:nvPr/>
        </p:nvSpPr>
        <p:spPr>
          <a:xfrm>
            <a:off x="6376533" y="3680060"/>
            <a:ext cx="802467" cy="195030"/>
          </a:xfrm>
          <a:prstGeom prst="rect">
            <a:avLst/>
          </a:prstGeom>
        </p:spPr>
        <p:txBody>
          <a:bodyPr wrap="none" lIns="0" tIns="0" rIns="0" bIns="0">
            <a:spAutoFit/>
          </a:bodyPr>
          <a:lstStyle/>
          <a:p>
            <a:r>
              <a:rPr lang="en-US" sz="1400" b="1" dirty="0" smtClean="0">
                <a:solidFill>
                  <a:schemeClr val="accent6">
                    <a:lumMod val="75000"/>
                  </a:schemeClr>
                </a:solidFill>
              </a:rPr>
              <a:t>25% </a:t>
            </a:r>
            <a:r>
              <a:rPr lang="en-US" sz="1400" dirty="0">
                <a:solidFill>
                  <a:srgbClr val="313131"/>
                </a:solidFill>
              </a:rPr>
              <a:t>Talent</a:t>
            </a:r>
            <a:endParaRPr lang="en-US" dirty="0"/>
          </a:p>
        </p:txBody>
      </p:sp>
      <p:sp>
        <p:nvSpPr>
          <p:cNvPr id="61" name="Rectangle 60"/>
          <p:cNvSpPr/>
          <p:nvPr/>
        </p:nvSpPr>
        <p:spPr>
          <a:xfrm>
            <a:off x="6376533" y="4608001"/>
            <a:ext cx="1153638" cy="195030"/>
          </a:xfrm>
          <a:prstGeom prst="rect">
            <a:avLst/>
          </a:prstGeom>
        </p:spPr>
        <p:txBody>
          <a:bodyPr wrap="none" lIns="0" tIns="0" rIns="0" bIns="0">
            <a:spAutoFit/>
          </a:bodyPr>
          <a:lstStyle/>
          <a:p>
            <a:r>
              <a:rPr lang="en-US" sz="1400" b="1" dirty="0" smtClean="0">
                <a:solidFill>
                  <a:schemeClr val="accent6">
                    <a:lumMod val="75000"/>
                  </a:schemeClr>
                </a:solidFill>
              </a:rPr>
              <a:t>24</a:t>
            </a:r>
            <a:r>
              <a:rPr lang="en-US" sz="1400" b="1" dirty="0">
                <a:solidFill>
                  <a:schemeClr val="accent6">
                    <a:lumMod val="75000"/>
                  </a:schemeClr>
                </a:solidFill>
              </a:rPr>
              <a:t>% </a:t>
            </a:r>
            <a:r>
              <a:rPr lang="en-US" sz="1400" dirty="0">
                <a:solidFill>
                  <a:srgbClr val="313131"/>
                </a:solidFill>
              </a:rPr>
              <a:t>Reputation</a:t>
            </a:r>
            <a:endParaRPr lang="en-US" dirty="0"/>
          </a:p>
        </p:txBody>
      </p:sp>
      <p:sp>
        <p:nvSpPr>
          <p:cNvPr id="52" name="Rectangle 51"/>
          <p:cNvSpPr/>
          <p:nvPr/>
        </p:nvSpPr>
        <p:spPr>
          <a:xfrm>
            <a:off x="949454" y="1907032"/>
            <a:ext cx="512961" cy="276999"/>
          </a:xfrm>
          <a:prstGeom prst="rect">
            <a:avLst/>
          </a:prstGeom>
        </p:spPr>
        <p:txBody>
          <a:bodyPr wrap="none" lIns="0" tIns="0" rIns="0" bIns="0">
            <a:spAutoFit/>
          </a:bodyPr>
          <a:lstStyle/>
          <a:p>
            <a:r>
              <a:rPr lang="en-US" b="1" dirty="0" smtClean="0">
                <a:solidFill>
                  <a:schemeClr val="accent2"/>
                </a:solidFill>
              </a:rPr>
              <a:t>2012</a:t>
            </a:r>
            <a:endParaRPr lang="en-US" sz="2400" dirty="0"/>
          </a:p>
        </p:txBody>
      </p:sp>
      <p:sp>
        <p:nvSpPr>
          <p:cNvPr id="63" name="Rectangle 62"/>
          <p:cNvSpPr/>
          <p:nvPr/>
        </p:nvSpPr>
        <p:spPr>
          <a:xfrm>
            <a:off x="3465705" y="1907032"/>
            <a:ext cx="512961" cy="276999"/>
          </a:xfrm>
          <a:prstGeom prst="rect">
            <a:avLst/>
          </a:prstGeom>
        </p:spPr>
        <p:txBody>
          <a:bodyPr wrap="none" lIns="0" tIns="0" rIns="0" bIns="0">
            <a:spAutoFit/>
          </a:bodyPr>
          <a:lstStyle/>
          <a:p>
            <a:r>
              <a:rPr lang="en-US" b="1" dirty="0" smtClean="0">
                <a:solidFill>
                  <a:schemeClr val="accent3"/>
                </a:solidFill>
              </a:rPr>
              <a:t>2015</a:t>
            </a:r>
            <a:endParaRPr lang="en-US" sz="2400" dirty="0">
              <a:solidFill>
                <a:schemeClr val="accent3"/>
              </a:solidFill>
            </a:endParaRPr>
          </a:p>
        </p:txBody>
      </p:sp>
      <p:sp>
        <p:nvSpPr>
          <p:cNvPr id="64" name="Rectangle 63"/>
          <p:cNvSpPr/>
          <p:nvPr/>
        </p:nvSpPr>
        <p:spPr>
          <a:xfrm>
            <a:off x="5768939" y="1907032"/>
            <a:ext cx="512961" cy="276999"/>
          </a:xfrm>
          <a:prstGeom prst="rect">
            <a:avLst/>
          </a:prstGeom>
        </p:spPr>
        <p:txBody>
          <a:bodyPr wrap="none" lIns="0" tIns="0" rIns="0" bIns="0">
            <a:spAutoFit/>
          </a:bodyPr>
          <a:lstStyle/>
          <a:p>
            <a:r>
              <a:rPr lang="en-US" b="1" dirty="0" smtClean="0">
                <a:solidFill>
                  <a:schemeClr val="accent6">
                    <a:lumMod val="75000"/>
                  </a:schemeClr>
                </a:solidFill>
              </a:rPr>
              <a:t>2018</a:t>
            </a:r>
            <a:endParaRPr lang="en-US" sz="2400" dirty="0">
              <a:solidFill>
                <a:schemeClr val="accent6">
                  <a:lumMod val="75000"/>
                </a:schemeClr>
              </a:solidFill>
            </a:endParaRPr>
          </a:p>
        </p:txBody>
      </p:sp>
      <p:sp>
        <p:nvSpPr>
          <p:cNvPr id="67" name="Oval 66"/>
          <p:cNvSpPr/>
          <p:nvPr/>
        </p:nvSpPr>
        <p:spPr bwMode="gray">
          <a:xfrm>
            <a:off x="8034056" y="270811"/>
            <a:ext cx="915802" cy="915802"/>
          </a:xfrm>
          <a:prstGeom prst="ellipse">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68" name="Freeform 9"/>
          <p:cNvSpPr>
            <a:spLocks noChangeAspect="1" noEditPoints="1"/>
          </p:cNvSpPr>
          <p:nvPr/>
        </p:nvSpPr>
        <p:spPr bwMode="auto">
          <a:xfrm>
            <a:off x="8210013" y="441369"/>
            <a:ext cx="568227" cy="574686"/>
          </a:xfrm>
          <a:custGeom>
            <a:avLst/>
            <a:gdLst>
              <a:gd name="T0" fmla="*/ 63 w 126"/>
              <a:gd name="T1" fmla="*/ 0 h 127"/>
              <a:gd name="T2" fmla="*/ 0 w 126"/>
              <a:gd name="T3" fmla="*/ 64 h 127"/>
              <a:gd name="T4" fmla="*/ 63 w 126"/>
              <a:gd name="T5" fmla="*/ 127 h 127"/>
              <a:gd name="T6" fmla="*/ 126 w 126"/>
              <a:gd name="T7" fmla="*/ 64 h 127"/>
              <a:gd name="T8" fmla="*/ 63 w 126"/>
              <a:gd name="T9" fmla="*/ 0 h 127"/>
              <a:gd name="T10" fmla="*/ 68 w 126"/>
              <a:gd name="T11" fmla="*/ 115 h 127"/>
              <a:gd name="T12" fmla="*/ 68 w 126"/>
              <a:gd name="T13" fmla="*/ 87 h 127"/>
              <a:gd name="T14" fmla="*/ 58 w 126"/>
              <a:gd name="T15" fmla="*/ 87 h 127"/>
              <a:gd name="T16" fmla="*/ 58 w 126"/>
              <a:gd name="T17" fmla="*/ 115 h 127"/>
              <a:gd name="T18" fmla="*/ 12 w 126"/>
              <a:gd name="T19" fmla="*/ 69 h 127"/>
              <a:gd name="T20" fmla="*/ 40 w 126"/>
              <a:gd name="T21" fmla="*/ 69 h 127"/>
              <a:gd name="T22" fmla="*/ 40 w 126"/>
              <a:gd name="T23" fmla="*/ 58 h 127"/>
              <a:gd name="T24" fmla="*/ 12 w 126"/>
              <a:gd name="T25" fmla="*/ 58 h 127"/>
              <a:gd name="T26" fmla="*/ 58 w 126"/>
              <a:gd name="T27" fmla="*/ 12 h 127"/>
              <a:gd name="T28" fmla="*/ 58 w 126"/>
              <a:gd name="T29" fmla="*/ 41 h 127"/>
              <a:gd name="T30" fmla="*/ 68 w 126"/>
              <a:gd name="T31" fmla="*/ 41 h 127"/>
              <a:gd name="T32" fmla="*/ 68 w 126"/>
              <a:gd name="T33" fmla="*/ 12 h 127"/>
              <a:gd name="T34" fmla="*/ 114 w 126"/>
              <a:gd name="T35" fmla="*/ 58 h 127"/>
              <a:gd name="T36" fmla="*/ 86 w 126"/>
              <a:gd name="T37" fmla="*/ 58 h 127"/>
              <a:gd name="T38" fmla="*/ 86 w 126"/>
              <a:gd name="T39" fmla="*/ 69 h 127"/>
              <a:gd name="T40" fmla="*/ 114 w 126"/>
              <a:gd name="T41" fmla="*/ 69 h 127"/>
              <a:gd name="T42" fmla="*/ 68 w 126"/>
              <a:gd name="T43"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7">
                <a:moveTo>
                  <a:pt x="63" y="0"/>
                </a:moveTo>
                <a:cubicBezTo>
                  <a:pt x="28" y="0"/>
                  <a:pt x="0" y="29"/>
                  <a:pt x="0" y="64"/>
                </a:cubicBezTo>
                <a:cubicBezTo>
                  <a:pt x="0" y="99"/>
                  <a:pt x="28" y="127"/>
                  <a:pt x="63" y="127"/>
                </a:cubicBezTo>
                <a:cubicBezTo>
                  <a:pt x="98" y="127"/>
                  <a:pt x="126" y="99"/>
                  <a:pt x="126" y="64"/>
                </a:cubicBezTo>
                <a:cubicBezTo>
                  <a:pt x="126" y="29"/>
                  <a:pt x="98" y="0"/>
                  <a:pt x="63" y="0"/>
                </a:cubicBezTo>
                <a:close/>
                <a:moveTo>
                  <a:pt x="68" y="115"/>
                </a:moveTo>
                <a:cubicBezTo>
                  <a:pt x="68" y="87"/>
                  <a:pt x="68" y="87"/>
                  <a:pt x="68" y="87"/>
                </a:cubicBezTo>
                <a:cubicBezTo>
                  <a:pt x="58" y="87"/>
                  <a:pt x="58" y="87"/>
                  <a:pt x="58" y="87"/>
                </a:cubicBezTo>
                <a:cubicBezTo>
                  <a:pt x="58" y="115"/>
                  <a:pt x="58" y="115"/>
                  <a:pt x="58" y="115"/>
                </a:cubicBezTo>
                <a:cubicBezTo>
                  <a:pt x="33" y="113"/>
                  <a:pt x="14" y="93"/>
                  <a:pt x="12" y="69"/>
                </a:cubicBezTo>
                <a:cubicBezTo>
                  <a:pt x="40" y="69"/>
                  <a:pt x="40" y="69"/>
                  <a:pt x="40" y="69"/>
                </a:cubicBezTo>
                <a:cubicBezTo>
                  <a:pt x="40" y="58"/>
                  <a:pt x="40" y="58"/>
                  <a:pt x="40" y="58"/>
                </a:cubicBezTo>
                <a:cubicBezTo>
                  <a:pt x="12" y="58"/>
                  <a:pt x="12" y="58"/>
                  <a:pt x="12" y="58"/>
                </a:cubicBezTo>
                <a:cubicBezTo>
                  <a:pt x="14" y="34"/>
                  <a:pt x="33" y="15"/>
                  <a:pt x="58" y="12"/>
                </a:cubicBezTo>
                <a:cubicBezTo>
                  <a:pt x="58" y="41"/>
                  <a:pt x="58" y="41"/>
                  <a:pt x="58" y="41"/>
                </a:cubicBezTo>
                <a:cubicBezTo>
                  <a:pt x="68" y="41"/>
                  <a:pt x="68" y="41"/>
                  <a:pt x="68" y="41"/>
                </a:cubicBezTo>
                <a:cubicBezTo>
                  <a:pt x="68" y="12"/>
                  <a:pt x="68" y="12"/>
                  <a:pt x="68" y="12"/>
                </a:cubicBezTo>
                <a:cubicBezTo>
                  <a:pt x="93" y="15"/>
                  <a:pt x="112" y="34"/>
                  <a:pt x="114" y="58"/>
                </a:cubicBezTo>
                <a:cubicBezTo>
                  <a:pt x="86" y="58"/>
                  <a:pt x="86" y="58"/>
                  <a:pt x="86" y="58"/>
                </a:cubicBezTo>
                <a:cubicBezTo>
                  <a:pt x="86" y="69"/>
                  <a:pt x="86" y="69"/>
                  <a:pt x="86" y="69"/>
                </a:cubicBezTo>
                <a:cubicBezTo>
                  <a:pt x="114" y="69"/>
                  <a:pt x="114" y="69"/>
                  <a:pt x="114" y="69"/>
                </a:cubicBezTo>
                <a:cubicBezTo>
                  <a:pt x="112" y="93"/>
                  <a:pt x="93" y="113"/>
                  <a:pt x="68"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36686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bwMode="gray">
          <a:xfrm>
            <a:off x="8034056" y="270811"/>
            <a:ext cx="915802" cy="915802"/>
          </a:xfrm>
          <a:prstGeom prst="ellipse">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2" name="Freeform 66"/>
          <p:cNvSpPr>
            <a:spLocks noChangeAspect="1" noEditPoints="1"/>
          </p:cNvSpPr>
          <p:nvPr/>
        </p:nvSpPr>
        <p:spPr bwMode="auto">
          <a:xfrm>
            <a:off x="8255794" y="516205"/>
            <a:ext cx="540770" cy="425013"/>
          </a:xfrm>
          <a:custGeom>
            <a:avLst/>
            <a:gdLst>
              <a:gd name="T0" fmla="*/ 110 w 147"/>
              <a:gd name="T1" fmla="*/ 100 h 115"/>
              <a:gd name="T2" fmla="*/ 14 w 147"/>
              <a:gd name="T3" fmla="*/ 100 h 115"/>
              <a:gd name="T4" fmla="*/ 14 w 147"/>
              <a:gd name="T5" fmla="*/ 34 h 115"/>
              <a:gd name="T6" fmla="*/ 34 w 147"/>
              <a:gd name="T7" fmla="*/ 34 h 115"/>
              <a:gd name="T8" fmla="*/ 50 w 147"/>
              <a:gd name="T9" fmla="*/ 19 h 115"/>
              <a:gd name="T10" fmla="*/ 7 w 147"/>
              <a:gd name="T11" fmla="*/ 19 h 115"/>
              <a:gd name="T12" fmla="*/ 0 w 147"/>
              <a:gd name="T13" fmla="*/ 26 h 115"/>
              <a:gd name="T14" fmla="*/ 0 w 147"/>
              <a:gd name="T15" fmla="*/ 107 h 115"/>
              <a:gd name="T16" fmla="*/ 7 w 147"/>
              <a:gd name="T17" fmla="*/ 115 h 115"/>
              <a:gd name="T18" fmla="*/ 118 w 147"/>
              <a:gd name="T19" fmla="*/ 115 h 115"/>
              <a:gd name="T20" fmla="*/ 125 w 147"/>
              <a:gd name="T21" fmla="*/ 107 h 115"/>
              <a:gd name="T22" fmla="*/ 125 w 147"/>
              <a:gd name="T23" fmla="*/ 80 h 115"/>
              <a:gd name="T24" fmla="*/ 110 w 147"/>
              <a:gd name="T25" fmla="*/ 92 h 115"/>
              <a:gd name="T26" fmla="*/ 110 w 147"/>
              <a:gd name="T27" fmla="*/ 100 h 115"/>
              <a:gd name="T28" fmla="*/ 98 w 147"/>
              <a:gd name="T29" fmla="*/ 49 h 115"/>
              <a:gd name="T30" fmla="*/ 98 w 147"/>
              <a:gd name="T31" fmla="*/ 75 h 115"/>
              <a:gd name="T32" fmla="*/ 147 w 147"/>
              <a:gd name="T33" fmla="*/ 37 h 115"/>
              <a:gd name="T34" fmla="*/ 98 w 147"/>
              <a:gd name="T35" fmla="*/ 0 h 115"/>
              <a:gd name="T36" fmla="*/ 98 w 147"/>
              <a:gd name="T37" fmla="*/ 23 h 115"/>
              <a:gd name="T38" fmla="*/ 39 w 147"/>
              <a:gd name="T39" fmla="*/ 82 h 115"/>
              <a:gd name="T40" fmla="*/ 98 w 147"/>
              <a:gd name="T41" fmla="*/ 4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15">
                <a:moveTo>
                  <a:pt x="110" y="100"/>
                </a:moveTo>
                <a:cubicBezTo>
                  <a:pt x="14" y="100"/>
                  <a:pt x="14" y="100"/>
                  <a:pt x="14" y="100"/>
                </a:cubicBezTo>
                <a:cubicBezTo>
                  <a:pt x="14" y="34"/>
                  <a:pt x="14" y="34"/>
                  <a:pt x="14" y="34"/>
                </a:cubicBezTo>
                <a:cubicBezTo>
                  <a:pt x="34" y="34"/>
                  <a:pt x="34" y="34"/>
                  <a:pt x="34" y="34"/>
                </a:cubicBezTo>
                <a:cubicBezTo>
                  <a:pt x="34" y="34"/>
                  <a:pt x="39" y="27"/>
                  <a:pt x="50" y="19"/>
                </a:cubicBezTo>
                <a:cubicBezTo>
                  <a:pt x="7" y="19"/>
                  <a:pt x="7" y="19"/>
                  <a:pt x="7" y="19"/>
                </a:cubicBezTo>
                <a:cubicBezTo>
                  <a:pt x="3" y="19"/>
                  <a:pt x="0" y="22"/>
                  <a:pt x="0" y="26"/>
                </a:cubicBezTo>
                <a:cubicBezTo>
                  <a:pt x="0" y="107"/>
                  <a:pt x="0" y="107"/>
                  <a:pt x="0" y="107"/>
                </a:cubicBezTo>
                <a:cubicBezTo>
                  <a:pt x="0" y="112"/>
                  <a:pt x="3" y="115"/>
                  <a:pt x="7" y="115"/>
                </a:cubicBezTo>
                <a:cubicBezTo>
                  <a:pt x="118" y="115"/>
                  <a:pt x="118" y="115"/>
                  <a:pt x="118" y="115"/>
                </a:cubicBezTo>
                <a:cubicBezTo>
                  <a:pt x="122" y="115"/>
                  <a:pt x="125" y="112"/>
                  <a:pt x="125" y="107"/>
                </a:cubicBezTo>
                <a:cubicBezTo>
                  <a:pt x="125" y="80"/>
                  <a:pt x="125" y="80"/>
                  <a:pt x="125" y="80"/>
                </a:cubicBezTo>
                <a:cubicBezTo>
                  <a:pt x="110" y="92"/>
                  <a:pt x="110" y="92"/>
                  <a:pt x="110" y="92"/>
                </a:cubicBezTo>
                <a:lnTo>
                  <a:pt x="110" y="100"/>
                </a:lnTo>
                <a:close/>
                <a:moveTo>
                  <a:pt x="98" y="49"/>
                </a:moveTo>
                <a:cubicBezTo>
                  <a:pt x="98" y="75"/>
                  <a:pt x="98" y="75"/>
                  <a:pt x="98" y="75"/>
                </a:cubicBezTo>
                <a:cubicBezTo>
                  <a:pt x="147" y="37"/>
                  <a:pt x="147" y="37"/>
                  <a:pt x="147" y="37"/>
                </a:cubicBezTo>
                <a:cubicBezTo>
                  <a:pt x="98" y="0"/>
                  <a:pt x="98" y="0"/>
                  <a:pt x="98" y="0"/>
                </a:cubicBezTo>
                <a:cubicBezTo>
                  <a:pt x="98" y="23"/>
                  <a:pt x="98" y="23"/>
                  <a:pt x="98" y="23"/>
                </a:cubicBezTo>
                <a:cubicBezTo>
                  <a:pt x="39" y="23"/>
                  <a:pt x="39" y="82"/>
                  <a:pt x="39" y="82"/>
                </a:cubicBezTo>
                <a:cubicBezTo>
                  <a:pt x="56" y="54"/>
                  <a:pt x="66" y="49"/>
                  <a:pt x="98"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Title 9"/>
          <p:cNvSpPr>
            <a:spLocks noGrp="1"/>
          </p:cNvSpPr>
          <p:nvPr>
            <p:ph type="title"/>
          </p:nvPr>
        </p:nvSpPr>
        <p:spPr>
          <a:xfrm>
            <a:off x="370113" y="394363"/>
            <a:ext cx="8388000" cy="492443"/>
          </a:xfrm>
        </p:spPr>
        <p:txBody>
          <a:bodyPr/>
          <a:lstStyle/>
          <a:p>
            <a:r>
              <a:rPr lang="en-US" dirty="0" smtClean="0"/>
              <a:t>The value of an outside perspective</a:t>
            </a:r>
            <a:endParaRPr lang="en-US" dirty="0"/>
          </a:p>
        </p:txBody>
      </p:sp>
      <p:sp>
        <p:nvSpPr>
          <p:cNvPr id="47" name="Rounded Rectangle 46"/>
          <p:cNvSpPr/>
          <p:nvPr/>
        </p:nvSpPr>
        <p:spPr>
          <a:xfrm>
            <a:off x="369887" y="1870077"/>
            <a:ext cx="8412163" cy="3976687"/>
          </a:xfrm>
          <a:prstGeom prst="roundRect">
            <a:avLst>
              <a:gd name="adj" fmla="val 3909"/>
            </a:avLst>
          </a:prstGeom>
          <a:solidFill>
            <a:schemeClr val="bg1"/>
          </a:solidFill>
          <a:ln>
            <a:no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8" name="Chart 47"/>
          <p:cNvGraphicFramePr/>
          <p:nvPr>
            <p:extLst>
              <p:ext uri="{D42A27DB-BD31-4B8C-83A1-F6EECF244321}">
                <p14:modId xmlns:p14="http://schemas.microsoft.com/office/powerpoint/2010/main" val="1456458278"/>
              </p:ext>
            </p:extLst>
          </p:nvPr>
        </p:nvGraphicFramePr>
        <p:xfrm>
          <a:off x="3195226" y="1991716"/>
          <a:ext cx="5409221"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49" name="Rectangle 48"/>
          <p:cNvSpPr/>
          <p:nvPr/>
        </p:nvSpPr>
        <p:spPr>
          <a:xfrm>
            <a:off x="1885310" y="4128146"/>
            <a:ext cx="2736303" cy="430887"/>
          </a:xfrm>
          <a:prstGeom prst="rect">
            <a:avLst/>
          </a:prstGeom>
        </p:spPr>
        <p:txBody>
          <a:bodyPr wrap="square" lIns="0" tIns="0" rIns="0" bIns="0">
            <a:spAutoFit/>
          </a:bodyPr>
          <a:lstStyle/>
          <a:p>
            <a:r>
              <a:rPr lang="en-US" sz="1400" dirty="0">
                <a:solidFill>
                  <a:schemeClr val="bg2">
                    <a:lumMod val="65000"/>
                  </a:schemeClr>
                </a:solidFill>
              </a:rPr>
              <a:t>Slightly </a:t>
            </a:r>
            <a:r>
              <a:rPr lang="en-US" sz="1400" dirty="0" smtClean="0">
                <a:solidFill>
                  <a:schemeClr val="bg2">
                    <a:lumMod val="65000"/>
                  </a:schemeClr>
                </a:solidFill>
              </a:rPr>
              <a:t>agree/</a:t>
            </a:r>
            <a:br>
              <a:rPr lang="en-US" sz="1400" dirty="0" smtClean="0">
                <a:solidFill>
                  <a:schemeClr val="bg2">
                    <a:lumMod val="65000"/>
                  </a:schemeClr>
                </a:solidFill>
              </a:rPr>
            </a:br>
            <a:r>
              <a:rPr lang="en-US" sz="1400" dirty="0" smtClean="0">
                <a:solidFill>
                  <a:schemeClr val="bg2">
                    <a:lumMod val="65000"/>
                  </a:schemeClr>
                </a:solidFill>
              </a:rPr>
              <a:t>slightly </a:t>
            </a:r>
            <a:r>
              <a:rPr lang="en-US" sz="1400" dirty="0">
                <a:solidFill>
                  <a:schemeClr val="bg2">
                    <a:lumMod val="65000"/>
                  </a:schemeClr>
                </a:solidFill>
              </a:rPr>
              <a:t>disagree</a:t>
            </a:r>
          </a:p>
        </p:txBody>
      </p:sp>
      <p:sp>
        <p:nvSpPr>
          <p:cNvPr id="50" name="Freeform 5"/>
          <p:cNvSpPr>
            <a:spLocks/>
          </p:cNvSpPr>
          <p:nvPr/>
        </p:nvSpPr>
        <p:spPr bwMode="auto">
          <a:xfrm>
            <a:off x="1079835" y="2088085"/>
            <a:ext cx="488258" cy="488258"/>
          </a:xfrm>
          <a:custGeom>
            <a:avLst/>
            <a:gdLst>
              <a:gd name="T0" fmla="*/ 104 w 117"/>
              <a:gd name="T1" fmla="*/ 0 h 117"/>
              <a:gd name="T2" fmla="*/ 31 w 117"/>
              <a:gd name="T3" fmla="*/ 0 h 117"/>
              <a:gd name="T4" fmla="*/ 18 w 117"/>
              <a:gd name="T5" fmla="*/ 13 h 117"/>
              <a:gd name="T6" fmla="*/ 31 w 117"/>
              <a:gd name="T7" fmla="*/ 26 h 117"/>
              <a:gd name="T8" fmla="*/ 73 w 117"/>
              <a:gd name="T9" fmla="*/ 26 h 117"/>
              <a:gd name="T10" fmla="*/ 4 w 117"/>
              <a:gd name="T11" fmla="*/ 95 h 117"/>
              <a:gd name="T12" fmla="*/ 0 w 117"/>
              <a:gd name="T13" fmla="*/ 104 h 117"/>
              <a:gd name="T14" fmla="*/ 4 w 117"/>
              <a:gd name="T15" fmla="*/ 114 h 117"/>
              <a:gd name="T16" fmla="*/ 13 w 117"/>
              <a:gd name="T17" fmla="*/ 117 h 117"/>
              <a:gd name="T18" fmla="*/ 22 w 117"/>
              <a:gd name="T19" fmla="*/ 114 h 117"/>
              <a:gd name="T20" fmla="*/ 91 w 117"/>
              <a:gd name="T21" fmla="*/ 45 h 117"/>
              <a:gd name="T22" fmla="*/ 91 w 117"/>
              <a:gd name="T23" fmla="*/ 86 h 117"/>
              <a:gd name="T24" fmla="*/ 104 w 117"/>
              <a:gd name="T25" fmla="*/ 99 h 117"/>
              <a:gd name="T26" fmla="*/ 117 w 117"/>
              <a:gd name="T27" fmla="*/ 86 h 117"/>
              <a:gd name="T28" fmla="*/ 117 w 117"/>
              <a:gd name="T29" fmla="*/ 13 h 117"/>
              <a:gd name="T30" fmla="*/ 104 w 117"/>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4" y="0"/>
                </a:moveTo>
                <a:cubicBezTo>
                  <a:pt x="31" y="0"/>
                  <a:pt x="31" y="0"/>
                  <a:pt x="31" y="0"/>
                </a:cubicBezTo>
                <a:cubicBezTo>
                  <a:pt x="24" y="0"/>
                  <a:pt x="18" y="6"/>
                  <a:pt x="18" y="13"/>
                </a:cubicBezTo>
                <a:cubicBezTo>
                  <a:pt x="18" y="20"/>
                  <a:pt x="24" y="26"/>
                  <a:pt x="31" y="26"/>
                </a:cubicBezTo>
                <a:cubicBezTo>
                  <a:pt x="73" y="26"/>
                  <a:pt x="73" y="26"/>
                  <a:pt x="73" y="26"/>
                </a:cubicBezTo>
                <a:cubicBezTo>
                  <a:pt x="4" y="95"/>
                  <a:pt x="4" y="95"/>
                  <a:pt x="4" y="95"/>
                </a:cubicBezTo>
                <a:cubicBezTo>
                  <a:pt x="1" y="98"/>
                  <a:pt x="0" y="101"/>
                  <a:pt x="0" y="104"/>
                </a:cubicBezTo>
                <a:cubicBezTo>
                  <a:pt x="0" y="108"/>
                  <a:pt x="1" y="111"/>
                  <a:pt x="4" y="114"/>
                </a:cubicBezTo>
                <a:cubicBezTo>
                  <a:pt x="6" y="116"/>
                  <a:pt x="9" y="117"/>
                  <a:pt x="13" y="117"/>
                </a:cubicBezTo>
                <a:cubicBezTo>
                  <a:pt x="16" y="117"/>
                  <a:pt x="20" y="116"/>
                  <a:pt x="22" y="114"/>
                </a:cubicBezTo>
                <a:cubicBezTo>
                  <a:pt x="91" y="45"/>
                  <a:pt x="91" y="45"/>
                  <a:pt x="91" y="45"/>
                </a:cubicBezTo>
                <a:cubicBezTo>
                  <a:pt x="91" y="86"/>
                  <a:pt x="91" y="86"/>
                  <a:pt x="91" y="86"/>
                </a:cubicBezTo>
                <a:cubicBezTo>
                  <a:pt x="91" y="93"/>
                  <a:pt x="97" y="99"/>
                  <a:pt x="104" y="99"/>
                </a:cubicBezTo>
                <a:cubicBezTo>
                  <a:pt x="111" y="99"/>
                  <a:pt x="117" y="93"/>
                  <a:pt x="117" y="86"/>
                </a:cubicBezTo>
                <a:cubicBezTo>
                  <a:pt x="117" y="13"/>
                  <a:pt x="117" y="13"/>
                  <a:pt x="117" y="13"/>
                </a:cubicBezTo>
                <a:cubicBezTo>
                  <a:pt x="117" y="6"/>
                  <a:pt x="111" y="0"/>
                  <a:pt x="104" y="0"/>
                </a:cubicBezTo>
              </a:path>
            </a:pathLst>
          </a:custGeom>
          <a:solidFill>
            <a:srgbClr val="129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
          <p:cNvSpPr>
            <a:spLocks/>
          </p:cNvSpPr>
          <p:nvPr/>
        </p:nvSpPr>
        <p:spPr bwMode="auto">
          <a:xfrm>
            <a:off x="683568" y="2255555"/>
            <a:ext cx="721772" cy="718234"/>
          </a:xfrm>
          <a:custGeom>
            <a:avLst/>
            <a:gdLst>
              <a:gd name="T0" fmla="*/ 150 w 173"/>
              <a:gd name="T1" fmla="*/ 150 h 172"/>
              <a:gd name="T2" fmla="*/ 23 w 173"/>
              <a:gd name="T3" fmla="*/ 150 h 172"/>
              <a:gd name="T4" fmla="*/ 23 w 173"/>
              <a:gd name="T5" fmla="*/ 22 h 172"/>
              <a:gd name="T6" fmla="*/ 119 w 173"/>
              <a:gd name="T7" fmla="*/ 22 h 172"/>
              <a:gd name="T8" fmla="*/ 141 w 173"/>
              <a:gd name="T9" fmla="*/ 0 h 172"/>
              <a:gd name="T10" fmla="*/ 12 w 173"/>
              <a:gd name="T11" fmla="*/ 0 h 172"/>
              <a:gd name="T12" fmla="*/ 0 w 173"/>
              <a:gd name="T13" fmla="*/ 11 h 172"/>
              <a:gd name="T14" fmla="*/ 0 w 173"/>
              <a:gd name="T15" fmla="*/ 161 h 172"/>
              <a:gd name="T16" fmla="*/ 12 w 173"/>
              <a:gd name="T17" fmla="*/ 172 h 172"/>
              <a:gd name="T18" fmla="*/ 162 w 173"/>
              <a:gd name="T19" fmla="*/ 172 h 172"/>
              <a:gd name="T20" fmla="*/ 173 w 173"/>
              <a:gd name="T21" fmla="*/ 161 h 172"/>
              <a:gd name="T22" fmla="*/ 173 w 173"/>
              <a:gd name="T23" fmla="*/ 31 h 172"/>
              <a:gd name="T24" fmla="*/ 150 w 173"/>
              <a:gd name="T25" fmla="*/ 54 h 172"/>
              <a:gd name="T26" fmla="*/ 150 w 173"/>
              <a:gd name="T27" fmla="*/ 15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72">
                <a:moveTo>
                  <a:pt x="150" y="150"/>
                </a:moveTo>
                <a:cubicBezTo>
                  <a:pt x="23" y="150"/>
                  <a:pt x="23" y="150"/>
                  <a:pt x="23" y="150"/>
                </a:cubicBezTo>
                <a:cubicBezTo>
                  <a:pt x="23" y="22"/>
                  <a:pt x="23" y="22"/>
                  <a:pt x="23" y="22"/>
                </a:cubicBezTo>
                <a:cubicBezTo>
                  <a:pt x="119" y="22"/>
                  <a:pt x="119" y="22"/>
                  <a:pt x="119" y="22"/>
                </a:cubicBezTo>
                <a:cubicBezTo>
                  <a:pt x="141" y="0"/>
                  <a:pt x="141" y="0"/>
                  <a:pt x="141" y="0"/>
                </a:cubicBezTo>
                <a:cubicBezTo>
                  <a:pt x="12" y="0"/>
                  <a:pt x="12" y="0"/>
                  <a:pt x="12" y="0"/>
                </a:cubicBezTo>
                <a:cubicBezTo>
                  <a:pt x="5" y="0"/>
                  <a:pt x="0" y="5"/>
                  <a:pt x="0" y="11"/>
                </a:cubicBezTo>
                <a:cubicBezTo>
                  <a:pt x="0" y="161"/>
                  <a:pt x="0" y="161"/>
                  <a:pt x="0" y="161"/>
                </a:cubicBezTo>
                <a:cubicBezTo>
                  <a:pt x="0" y="167"/>
                  <a:pt x="5" y="172"/>
                  <a:pt x="12" y="172"/>
                </a:cubicBezTo>
                <a:cubicBezTo>
                  <a:pt x="162" y="172"/>
                  <a:pt x="162" y="172"/>
                  <a:pt x="162" y="172"/>
                </a:cubicBezTo>
                <a:cubicBezTo>
                  <a:pt x="168" y="172"/>
                  <a:pt x="173" y="167"/>
                  <a:pt x="173" y="161"/>
                </a:cubicBezTo>
                <a:cubicBezTo>
                  <a:pt x="173" y="31"/>
                  <a:pt x="173" y="31"/>
                  <a:pt x="173" y="31"/>
                </a:cubicBezTo>
                <a:cubicBezTo>
                  <a:pt x="150" y="54"/>
                  <a:pt x="150" y="54"/>
                  <a:pt x="150" y="54"/>
                </a:cubicBezTo>
                <a:lnTo>
                  <a:pt x="150" y="150"/>
                </a:lnTo>
                <a:close/>
              </a:path>
            </a:pathLst>
          </a:custGeom>
          <a:solidFill>
            <a:srgbClr val="129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
          <p:cNvSpPr>
            <a:spLocks/>
          </p:cNvSpPr>
          <p:nvPr/>
        </p:nvSpPr>
        <p:spPr bwMode="auto">
          <a:xfrm>
            <a:off x="1171826" y="3392246"/>
            <a:ext cx="600297" cy="600298"/>
          </a:xfrm>
          <a:custGeom>
            <a:avLst/>
            <a:gdLst>
              <a:gd name="T0" fmla="*/ 104 w 117"/>
              <a:gd name="T1" fmla="*/ 0 h 117"/>
              <a:gd name="T2" fmla="*/ 31 w 117"/>
              <a:gd name="T3" fmla="*/ 0 h 117"/>
              <a:gd name="T4" fmla="*/ 18 w 117"/>
              <a:gd name="T5" fmla="*/ 13 h 117"/>
              <a:gd name="T6" fmla="*/ 31 w 117"/>
              <a:gd name="T7" fmla="*/ 26 h 117"/>
              <a:gd name="T8" fmla="*/ 73 w 117"/>
              <a:gd name="T9" fmla="*/ 26 h 117"/>
              <a:gd name="T10" fmla="*/ 4 w 117"/>
              <a:gd name="T11" fmla="*/ 95 h 117"/>
              <a:gd name="T12" fmla="*/ 0 w 117"/>
              <a:gd name="T13" fmla="*/ 104 h 117"/>
              <a:gd name="T14" fmla="*/ 4 w 117"/>
              <a:gd name="T15" fmla="*/ 114 h 117"/>
              <a:gd name="T16" fmla="*/ 13 w 117"/>
              <a:gd name="T17" fmla="*/ 117 h 117"/>
              <a:gd name="T18" fmla="*/ 22 w 117"/>
              <a:gd name="T19" fmla="*/ 114 h 117"/>
              <a:gd name="T20" fmla="*/ 91 w 117"/>
              <a:gd name="T21" fmla="*/ 45 h 117"/>
              <a:gd name="T22" fmla="*/ 91 w 117"/>
              <a:gd name="T23" fmla="*/ 86 h 117"/>
              <a:gd name="T24" fmla="*/ 104 w 117"/>
              <a:gd name="T25" fmla="*/ 99 h 117"/>
              <a:gd name="T26" fmla="*/ 117 w 117"/>
              <a:gd name="T27" fmla="*/ 86 h 117"/>
              <a:gd name="T28" fmla="*/ 117 w 117"/>
              <a:gd name="T29" fmla="*/ 13 h 117"/>
              <a:gd name="T30" fmla="*/ 104 w 117"/>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4" y="0"/>
                </a:moveTo>
                <a:cubicBezTo>
                  <a:pt x="31" y="0"/>
                  <a:pt x="31" y="0"/>
                  <a:pt x="31" y="0"/>
                </a:cubicBezTo>
                <a:cubicBezTo>
                  <a:pt x="24" y="0"/>
                  <a:pt x="18" y="6"/>
                  <a:pt x="18" y="13"/>
                </a:cubicBezTo>
                <a:cubicBezTo>
                  <a:pt x="18" y="20"/>
                  <a:pt x="24" y="26"/>
                  <a:pt x="31" y="26"/>
                </a:cubicBezTo>
                <a:cubicBezTo>
                  <a:pt x="73" y="26"/>
                  <a:pt x="73" y="26"/>
                  <a:pt x="73" y="26"/>
                </a:cubicBezTo>
                <a:cubicBezTo>
                  <a:pt x="4" y="95"/>
                  <a:pt x="4" y="95"/>
                  <a:pt x="4" y="95"/>
                </a:cubicBezTo>
                <a:cubicBezTo>
                  <a:pt x="1" y="98"/>
                  <a:pt x="0" y="101"/>
                  <a:pt x="0" y="104"/>
                </a:cubicBezTo>
                <a:cubicBezTo>
                  <a:pt x="0" y="108"/>
                  <a:pt x="1" y="111"/>
                  <a:pt x="4" y="114"/>
                </a:cubicBezTo>
                <a:cubicBezTo>
                  <a:pt x="6" y="116"/>
                  <a:pt x="9" y="117"/>
                  <a:pt x="13" y="117"/>
                </a:cubicBezTo>
                <a:cubicBezTo>
                  <a:pt x="16" y="117"/>
                  <a:pt x="20" y="116"/>
                  <a:pt x="22" y="114"/>
                </a:cubicBezTo>
                <a:cubicBezTo>
                  <a:pt x="91" y="45"/>
                  <a:pt x="91" y="45"/>
                  <a:pt x="91" y="45"/>
                </a:cubicBezTo>
                <a:cubicBezTo>
                  <a:pt x="91" y="86"/>
                  <a:pt x="91" y="86"/>
                  <a:pt x="91" y="86"/>
                </a:cubicBezTo>
                <a:cubicBezTo>
                  <a:pt x="91" y="93"/>
                  <a:pt x="97" y="99"/>
                  <a:pt x="104" y="99"/>
                </a:cubicBezTo>
                <a:cubicBezTo>
                  <a:pt x="111" y="99"/>
                  <a:pt x="117" y="93"/>
                  <a:pt x="117" y="86"/>
                </a:cubicBezTo>
                <a:cubicBezTo>
                  <a:pt x="117" y="13"/>
                  <a:pt x="117" y="13"/>
                  <a:pt x="117" y="13"/>
                </a:cubicBezTo>
                <a:cubicBezTo>
                  <a:pt x="117" y="6"/>
                  <a:pt x="111" y="0"/>
                  <a:pt x="104"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1"/>
          <p:cNvSpPr>
            <a:spLocks/>
          </p:cNvSpPr>
          <p:nvPr/>
        </p:nvSpPr>
        <p:spPr bwMode="auto">
          <a:xfrm>
            <a:off x="683568" y="3597456"/>
            <a:ext cx="888062" cy="883346"/>
          </a:xfrm>
          <a:custGeom>
            <a:avLst/>
            <a:gdLst>
              <a:gd name="T0" fmla="*/ 150 w 173"/>
              <a:gd name="T1" fmla="*/ 150 h 172"/>
              <a:gd name="T2" fmla="*/ 23 w 173"/>
              <a:gd name="T3" fmla="*/ 150 h 172"/>
              <a:gd name="T4" fmla="*/ 23 w 173"/>
              <a:gd name="T5" fmla="*/ 22 h 172"/>
              <a:gd name="T6" fmla="*/ 119 w 173"/>
              <a:gd name="T7" fmla="*/ 22 h 172"/>
              <a:gd name="T8" fmla="*/ 141 w 173"/>
              <a:gd name="T9" fmla="*/ 0 h 172"/>
              <a:gd name="T10" fmla="*/ 12 w 173"/>
              <a:gd name="T11" fmla="*/ 0 h 172"/>
              <a:gd name="T12" fmla="*/ 0 w 173"/>
              <a:gd name="T13" fmla="*/ 11 h 172"/>
              <a:gd name="T14" fmla="*/ 0 w 173"/>
              <a:gd name="T15" fmla="*/ 161 h 172"/>
              <a:gd name="T16" fmla="*/ 12 w 173"/>
              <a:gd name="T17" fmla="*/ 172 h 172"/>
              <a:gd name="T18" fmla="*/ 162 w 173"/>
              <a:gd name="T19" fmla="*/ 172 h 172"/>
              <a:gd name="T20" fmla="*/ 173 w 173"/>
              <a:gd name="T21" fmla="*/ 161 h 172"/>
              <a:gd name="T22" fmla="*/ 173 w 173"/>
              <a:gd name="T23" fmla="*/ 31 h 172"/>
              <a:gd name="T24" fmla="*/ 150 w 173"/>
              <a:gd name="T25" fmla="*/ 54 h 172"/>
              <a:gd name="T26" fmla="*/ 150 w 173"/>
              <a:gd name="T27" fmla="*/ 15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72">
                <a:moveTo>
                  <a:pt x="150" y="150"/>
                </a:moveTo>
                <a:cubicBezTo>
                  <a:pt x="23" y="150"/>
                  <a:pt x="23" y="150"/>
                  <a:pt x="23" y="150"/>
                </a:cubicBezTo>
                <a:cubicBezTo>
                  <a:pt x="23" y="22"/>
                  <a:pt x="23" y="22"/>
                  <a:pt x="23" y="22"/>
                </a:cubicBezTo>
                <a:cubicBezTo>
                  <a:pt x="119" y="22"/>
                  <a:pt x="119" y="22"/>
                  <a:pt x="119" y="22"/>
                </a:cubicBezTo>
                <a:cubicBezTo>
                  <a:pt x="141" y="0"/>
                  <a:pt x="141" y="0"/>
                  <a:pt x="141" y="0"/>
                </a:cubicBezTo>
                <a:cubicBezTo>
                  <a:pt x="12" y="0"/>
                  <a:pt x="12" y="0"/>
                  <a:pt x="12" y="0"/>
                </a:cubicBezTo>
                <a:cubicBezTo>
                  <a:pt x="5" y="0"/>
                  <a:pt x="0" y="5"/>
                  <a:pt x="0" y="11"/>
                </a:cubicBezTo>
                <a:cubicBezTo>
                  <a:pt x="0" y="161"/>
                  <a:pt x="0" y="161"/>
                  <a:pt x="0" y="161"/>
                </a:cubicBezTo>
                <a:cubicBezTo>
                  <a:pt x="0" y="167"/>
                  <a:pt x="5" y="172"/>
                  <a:pt x="12" y="172"/>
                </a:cubicBezTo>
                <a:cubicBezTo>
                  <a:pt x="162" y="172"/>
                  <a:pt x="162" y="172"/>
                  <a:pt x="162" y="172"/>
                </a:cubicBezTo>
                <a:cubicBezTo>
                  <a:pt x="168" y="172"/>
                  <a:pt x="173" y="167"/>
                  <a:pt x="173" y="161"/>
                </a:cubicBezTo>
                <a:cubicBezTo>
                  <a:pt x="173" y="31"/>
                  <a:pt x="173" y="31"/>
                  <a:pt x="173" y="31"/>
                </a:cubicBezTo>
                <a:cubicBezTo>
                  <a:pt x="150" y="54"/>
                  <a:pt x="150" y="54"/>
                  <a:pt x="150" y="54"/>
                </a:cubicBezTo>
                <a:lnTo>
                  <a:pt x="150" y="1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5"/>
          <p:cNvSpPr>
            <a:spLocks/>
          </p:cNvSpPr>
          <p:nvPr/>
        </p:nvSpPr>
        <p:spPr bwMode="auto">
          <a:xfrm>
            <a:off x="945387" y="4926898"/>
            <a:ext cx="301918" cy="301918"/>
          </a:xfrm>
          <a:custGeom>
            <a:avLst/>
            <a:gdLst>
              <a:gd name="T0" fmla="*/ 104 w 117"/>
              <a:gd name="T1" fmla="*/ 0 h 117"/>
              <a:gd name="T2" fmla="*/ 31 w 117"/>
              <a:gd name="T3" fmla="*/ 0 h 117"/>
              <a:gd name="T4" fmla="*/ 18 w 117"/>
              <a:gd name="T5" fmla="*/ 13 h 117"/>
              <a:gd name="T6" fmla="*/ 31 w 117"/>
              <a:gd name="T7" fmla="*/ 26 h 117"/>
              <a:gd name="T8" fmla="*/ 73 w 117"/>
              <a:gd name="T9" fmla="*/ 26 h 117"/>
              <a:gd name="T10" fmla="*/ 4 w 117"/>
              <a:gd name="T11" fmla="*/ 95 h 117"/>
              <a:gd name="T12" fmla="*/ 0 w 117"/>
              <a:gd name="T13" fmla="*/ 104 h 117"/>
              <a:gd name="T14" fmla="*/ 4 w 117"/>
              <a:gd name="T15" fmla="*/ 114 h 117"/>
              <a:gd name="T16" fmla="*/ 13 w 117"/>
              <a:gd name="T17" fmla="*/ 117 h 117"/>
              <a:gd name="T18" fmla="*/ 22 w 117"/>
              <a:gd name="T19" fmla="*/ 114 h 117"/>
              <a:gd name="T20" fmla="*/ 91 w 117"/>
              <a:gd name="T21" fmla="*/ 45 h 117"/>
              <a:gd name="T22" fmla="*/ 91 w 117"/>
              <a:gd name="T23" fmla="*/ 86 h 117"/>
              <a:gd name="T24" fmla="*/ 104 w 117"/>
              <a:gd name="T25" fmla="*/ 99 h 117"/>
              <a:gd name="T26" fmla="*/ 117 w 117"/>
              <a:gd name="T27" fmla="*/ 86 h 117"/>
              <a:gd name="T28" fmla="*/ 117 w 117"/>
              <a:gd name="T29" fmla="*/ 13 h 117"/>
              <a:gd name="T30" fmla="*/ 104 w 117"/>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4" y="0"/>
                </a:moveTo>
                <a:cubicBezTo>
                  <a:pt x="31" y="0"/>
                  <a:pt x="31" y="0"/>
                  <a:pt x="31" y="0"/>
                </a:cubicBezTo>
                <a:cubicBezTo>
                  <a:pt x="24" y="0"/>
                  <a:pt x="18" y="6"/>
                  <a:pt x="18" y="13"/>
                </a:cubicBezTo>
                <a:cubicBezTo>
                  <a:pt x="18" y="20"/>
                  <a:pt x="24" y="26"/>
                  <a:pt x="31" y="26"/>
                </a:cubicBezTo>
                <a:cubicBezTo>
                  <a:pt x="73" y="26"/>
                  <a:pt x="73" y="26"/>
                  <a:pt x="73" y="26"/>
                </a:cubicBezTo>
                <a:cubicBezTo>
                  <a:pt x="4" y="95"/>
                  <a:pt x="4" y="95"/>
                  <a:pt x="4" y="95"/>
                </a:cubicBezTo>
                <a:cubicBezTo>
                  <a:pt x="1" y="98"/>
                  <a:pt x="0" y="101"/>
                  <a:pt x="0" y="104"/>
                </a:cubicBezTo>
                <a:cubicBezTo>
                  <a:pt x="0" y="108"/>
                  <a:pt x="1" y="111"/>
                  <a:pt x="4" y="114"/>
                </a:cubicBezTo>
                <a:cubicBezTo>
                  <a:pt x="6" y="116"/>
                  <a:pt x="9" y="117"/>
                  <a:pt x="13" y="117"/>
                </a:cubicBezTo>
                <a:cubicBezTo>
                  <a:pt x="16" y="117"/>
                  <a:pt x="20" y="116"/>
                  <a:pt x="22" y="114"/>
                </a:cubicBezTo>
                <a:cubicBezTo>
                  <a:pt x="91" y="45"/>
                  <a:pt x="91" y="45"/>
                  <a:pt x="91" y="45"/>
                </a:cubicBezTo>
                <a:cubicBezTo>
                  <a:pt x="91" y="86"/>
                  <a:pt x="91" y="86"/>
                  <a:pt x="91" y="86"/>
                </a:cubicBezTo>
                <a:cubicBezTo>
                  <a:pt x="91" y="93"/>
                  <a:pt x="97" y="99"/>
                  <a:pt x="104" y="99"/>
                </a:cubicBezTo>
                <a:cubicBezTo>
                  <a:pt x="111" y="99"/>
                  <a:pt x="117" y="93"/>
                  <a:pt x="117" y="86"/>
                </a:cubicBezTo>
                <a:cubicBezTo>
                  <a:pt x="117" y="13"/>
                  <a:pt x="117" y="13"/>
                  <a:pt x="117" y="13"/>
                </a:cubicBezTo>
                <a:cubicBezTo>
                  <a:pt x="117" y="6"/>
                  <a:pt x="111" y="0"/>
                  <a:pt x="104" y="0"/>
                </a:cubicBezTo>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
          <p:cNvSpPr>
            <a:spLocks/>
          </p:cNvSpPr>
          <p:nvPr/>
        </p:nvSpPr>
        <p:spPr bwMode="auto">
          <a:xfrm>
            <a:off x="701258" y="5029502"/>
            <a:ext cx="445800" cy="443442"/>
          </a:xfrm>
          <a:custGeom>
            <a:avLst/>
            <a:gdLst>
              <a:gd name="T0" fmla="*/ 150 w 173"/>
              <a:gd name="T1" fmla="*/ 150 h 172"/>
              <a:gd name="T2" fmla="*/ 23 w 173"/>
              <a:gd name="T3" fmla="*/ 150 h 172"/>
              <a:gd name="T4" fmla="*/ 23 w 173"/>
              <a:gd name="T5" fmla="*/ 22 h 172"/>
              <a:gd name="T6" fmla="*/ 119 w 173"/>
              <a:gd name="T7" fmla="*/ 22 h 172"/>
              <a:gd name="T8" fmla="*/ 141 w 173"/>
              <a:gd name="T9" fmla="*/ 0 h 172"/>
              <a:gd name="T10" fmla="*/ 12 w 173"/>
              <a:gd name="T11" fmla="*/ 0 h 172"/>
              <a:gd name="T12" fmla="*/ 0 w 173"/>
              <a:gd name="T13" fmla="*/ 11 h 172"/>
              <a:gd name="T14" fmla="*/ 0 w 173"/>
              <a:gd name="T15" fmla="*/ 161 h 172"/>
              <a:gd name="T16" fmla="*/ 12 w 173"/>
              <a:gd name="T17" fmla="*/ 172 h 172"/>
              <a:gd name="T18" fmla="*/ 162 w 173"/>
              <a:gd name="T19" fmla="*/ 172 h 172"/>
              <a:gd name="T20" fmla="*/ 173 w 173"/>
              <a:gd name="T21" fmla="*/ 161 h 172"/>
              <a:gd name="T22" fmla="*/ 173 w 173"/>
              <a:gd name="T23" fmla="*/ 31 h 172"/>
              <a:gd name="T24" fmla="*/ 150 w 173"/>
              <a:gd name="T25" fmla="*/ 54 h 172"/>
              <a:gd name="T26" fmla="*/ 150 w 173"/>
              <a:gd name="T27" fmla="*/ 15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72">
                <a:moveTo>
                  <a:pt x="150" y="150"/>
                </a:moveTo>
                <a:cubicBezTo>
                  <a:pt x="23" y="150"/>
                  <a:pt x="23" y="150"/>
                  <a:pt x="23" y="150"/>
                </a:cubicBezTo>
                <a:cubicBezTo>
                  <a:pt x="23" y="22"/>
                  <a:pt x="23" y="22"/>
                  <a:pt x="23" y="22"/>
                </a:cubicBezTo>
                <a:cubicBezTo>
                  <a:pt x="119" y="22"/>
                  <a:pt x="119" y="22"/>
                  <a:pt x="119" y="22"/>
                </a:cubicBezTo>
                <a:cubicBezTo>
                  <a:pt x="141" y="0"/>
                  <a:pt x="141" y="0"/>
                  <a:pt x="141" y="0"/>
                </a:cubicBezTo>
                <a:cubicBezTo>
                  <a:pt x="12" y="0"/>
                  <a:pt x="12" y="0"/>
                  <a:pt x="12" y="0"/>
                </a:cubicBezTo>
                <a:cubicBezTo>
                  <a:pt x="5" y="0"/>
                  <a:pt x="0" y="5"/>
                  <a:pt x="0" y="11"/>
                </a:cubicBezTo>
                <a:cubicBezTo>
                  <a:pt x="0" y="161"/>
                  <a:pt x="0" y="161"/>
                  <a:pt x="0" y="161"/>
                </a:cubicBezTo>
                <a:cubicBezTo>
                  <a:pt x="0" y="167"/>
                  <a:pt x="5" y="172"/>
                  <a:pt x="12" y="172"/>
                </a:cubicBezTo>
                <a:cubicBezTo>
                  <a:pt x="162" y="172"/>
                  <a:pt x="162" y="172"/>
                  <a:pt x="162" y="172"/>
                </a:cubicBezTo>
                <a:cubicBezTo>
                  <a:pt x="168" y="172"/>
                  <a:pt x="173" y="167"/>
                  <a:pt x="173" y="161"/>
                </a:cubicBezTo>
                <a:cubicBezTo>
                  <a:pt x="173" y="31"/>
                  <a:pt x="173" y="31"/>
                  <a:pt x="173" y="31"/>
                </a:cubicBezTo>
                <a:cubicBezTo>
                  <a:pt x="150" y="54"/>
                  <a:pt x="150" y="54"/>
                  <a:pt x="150" y="54"/>
                </a:cubicBezTo>
                <a:lnTo>
                  <a:pt x="150" y="150"/>
                </a:lnTo>
                <a:close/>
              </a:path>
            </a:pathLst>
          </a:cu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5"/>
          <p:cNvSpPr/>
          <p:nvPr/>
        </p:nvSpPr>
        <p:spPr>
          <a:xfrm>
            <a:off x="1653622" y="2089437"/>
            <a:ext cx="923330" cy="553998"/>
          </a:xfrm>
          <a:prstGeom prst="rect">
            <a:avLst/>
          </a:prstGeom>
        </p:spPr>
        <p:txBody>
          <a:bodyPr wrap="none" lIns="0" tIns="0" rIns="0" bIns="0">
            <a:spAutoFit/>
          </a:bodyPr>
          <a:lstStyle/>
          <a:p>
            <a:r>
              <a:rPr lang="en-US" sz="3600" dirty="0" smtClean="0">
                <a:solidFill>
                  <a:schemeClr val="accent4"/>
                </a:solidFill>
              </a:rPr>
              <a:t>40%</a:t>
            </a:r>
            <a:endParaRPr lang="en-US" sz="3600" dirty="0">
              <a:solidFill>
                <a:schemeClr val="accent4"/>
              </a:solidFill>
            </a:endParaRPr>
          </a:p>
        </p:txBody>
      </p:sp>
      <p:sp>
        <p:nvSpPr>
          <p:cNvPr id="57" name="Rectangle 56"/>
          <p:cNvSpPr/>
          <p:nvPr/>
        </p:nvSpPr>
        <p:spPr>
          <a:xfrm>
            <a:off x="1675490" y="2582798"/>
            <a:ext cx="1497868" cy="430887"/>
          </a:xfrm>
          <a:prstGeom prst="rect">
            <a:avLst/>
          </a:prstGeom>
        </p:spPr>
        <p:txBody>
          <a:bodyPr wrap="square" lIns="0" tIns="0" rIns="0" bIns="0">
            <a:spAutoFit/>
          </a:bodyPr>
          <a:lstStyle/>
          <a:p>
            <a:r>
              <a:rPr lang="en-US" sz="1400" dirty="0" smtClean="0">
                <a:solidFill>
                  <a:schemeClr val="bg2">
                    <a:lumMod val="65000"/>
                  </a:schemeClr>
                </a:solidFill>
              </a:rPr>
              <a:t>Agree/</a:t>
            </a:r>
            <a:br>
              <a:rPr lang="en-US" sz="1400" dirty="0" smtClean="0">
                <a:solidFill>
                  <a:schemeClr val="bg2">
                    <a:lumMod val="65000"/>
                  </a:schemeClr>
                </a:solidFill>
              </a:rPr>
            </a:br>
            <a:r>
              <a:rPr lang="en-US" sz="1400" dirty="0" smtClean="0">
                <a:solidFill>
                  <a:schemeClr val="bg2">
                    <a:lumMod val="65000"/>
                  </a:schemeClr>
                </a:solidFill>
              </a:rPr>
              <a:t>strongly </a:t>
            </a:r>
            <a:r>
              <a:rPr lang="en-US" sz="1400" dirty="0">
                <a:solidFill>
                  <a:schemeClr val="bg2">
                    <a:lumMod val="65000"/>
                  </a:schemeClr>
                </a:solidFill>
              </a:rPr>
              <a:t>agree</a:t>
            </a:r>
          </a:p>
        </p:txBody>
      </p:sp>
      <p:sp>
        <p:nvSpPr>
          <p:cNvPr id="58" name="Rectangle 57"/>
          <p:cNvSpPr/>
          <p:nvPr/>
        </p:nvSpPr>
        <p:spPr>
          <a:xfrm>
            <a:off x="1850032" y="3458588"/>
            <a:ext cx="1232710" cy="738664"/>
          </a:xfrm>
          <a:prstGeom prst="rect">
            <a:avLst/>
          </a:prstGeom>
        </p:spPr>
        <p:txBody>
          <a:bodyPr wrap="none" lIns="0" tIns="0" rIns="0" bIns="0">
            <a:spAutoFit/>
          </a:bodyPr>
          <a:lstStyle/>
          <a:p>
            <a:r>
              <a:rPr lang="en-US" sz="4800" dirty="0" smtClean="0">
                <a:solidFill>
                  <a:schemeClr val="accent4">
                    <a:lumMod val="60000"/>
                    <a:lumOff val="40000"/>
                  </a:schemeClr>
                </a:solidFill>
              </a:rPr>
              <a:t>51%</a:t>
            </a:r>
            <a:endParaRPr lang="en-US" sz="4800" dirty="0">
              <a:solidFill>
                <a:schemeClr val="accent4">
                  <a:lumMod val="60000"/>
                  <a:lumOff val="40000"/>
                </a:schemeClr>
              </a:solidFill>
            </a:endParaRPr>
          </a:p>
        </p:txBody>
      </p:sp>
      <p:sp>
        <p:nvSpPr>
          <p:cNvPr id="59" name="Rectangle 58"/>
          <p:cNvSpPr/>
          <p:nvPr/>
        </p:nvSpPr>
        <p:spPr>
          <a:xfrm>
            <a:off x="1336667" y="4834406"/>
            <a:ext cx="381083" cy="228650"/>
          </a:xfrm>
          <a:prstGeom prst="rect">
            <a:avLst/>
          </a:prstGeom>
        </p:spPr>
        <p:txBody>
          <a:bodyPr wrap="none" lIns="0" tIns="0" rIns="0" bIns="0">
            <a:spAutoFit/>
          </a:bodyPr>
          <a:lstStyle/>
          <a:p>
            <a:r>
              <a:rPr lang="en-US" sz="2000" dirty="0" smtClean="0">
                <a:solidFill>
                  <a:schemeClr val="accent4">
                    <a:lumMod val="40000"/>
                    <a:lumOff val="60000"/>
                  </a:schemeClr>
                </a:solidFill>
              </a:rPr>
              <a:t>10%</a:t>
            </a:r>
            <a:endParaRPr lang="en-US" sz="2000" dirty="0">
              <a:solidFill>
                <a:schemeClr val="accent4">
                  <a:lumMod val="40000"/>
                  <a:lumOff val="60000"/>
                </a:schemeClr>
              </a:solidFill>
            </a:endParaRPr>
          </a:p>
        </p:txBody>
      </p:sp>
      <p:sp>
        <p:nvSpPr>
          <p:cNvPr id="60" name="Rectangle 59"/>
          <p:cNvSpPr/>
          <p:nvPr/>
        </p:nvSpPr>
        <p:spPr>
          <a:xfrm>
            <a:off x="1336667" y="5137071"/>
            <a:ext cx="1435133" cy="430887"/>
          </a:xfrm>
          <a:prstGeom prst="rect">
            <a:avLst/>
          </a:prstGeom>
        </p:spPr>
        <p:txBody>
          <a:bodyPr wrap="square" lIns="0" tIns="0" rIns="0" bIns="0">
            <a:spAutoFit/>
          </a:bodyPr>
          <a:lstStyle/>
          <a:p>
            <a:r>
              <a:rPr lang="en-US" sz="1400" dirty="0" smtClean="0">
                <a:solidFill>
                  <a:schemeClr val="bg2">
                    <a:lumMod val="65000"/>
                  </a:schemeClr>
                </a:solidFill>
              </a:rPr>
              <a:t>Disagree/</a:t>
            </a:r>
          </a:p>
          <a:p>
            <a:r>
              <a:rPr lang="en-US" sz="1400" dirty="0" smtClean="0">
                <a:solidFill>
                  <a:schemeClr val="bg2">
                    <a:lumMod val="65000"/>
                  </a:schemeClr>
                </a:solidFill>
              </a:rPr>
              <a:t>strongly disagree</a:t>
            </a:r>
            <a:endParaRPr lang="en-US" sz="1400" dirty="0">
              <a:solidFill>
                <a:schemeClr val="bg2">
                  <a:lumMod val="65000"/>
                </a:schemeClr>
              </a:solidFill>
            </a:endParaRPr>
          </a:p>
        </p:txBody>
      </p:sp>
      <p:sp>
        <p:nvSpPr>
          <p:cNvPr id="61" name="TextBox 60"/>
          <p:cNvSpPr txBox="1"/>
          <p:nvPr/>
        </p:nvSpPr>
        <p:spPr>
          <a:xfrm>
            <a:off x="3269847" y="5251223"/>
            <a:ext cx="702550" cy="430887"/>
          </a:xfrm>
          <a:prstGeom prst="rect">
            <a:avLst/>
          </a:prstGeom>
          <a:noFill/>
        </p:spPr>
        <p:txBody>
          <a:bodyPr wrap="square" lIns="0" tIns="0" rIns="0" bIns="0" rtlCol="0">
            <a:spAutoFit/>
          </a:bodyPr>
          <a:lstStyle/>
          <a:p>
            <a:pPr>
              <a:spcBef>
                <a:spcPts val="1200"/>
              </a:spcBef>
              <a:buSzPct val="25000"/>
            </a:pPr>
            <a:r>
              <a:rPr lang="en-US" sz="1400" dirty="0" smtClean="0">
                <a:solidFill>
                  <a:schemeClr val="bg1">
                    <a:lumMod val="50000"/>
                  </a:schemeClr>
                </a:solidFill>
              </a:rPr>
              <a:t>Strongly disagree</a:t>
            </a:r>
            <a:endParaRPr lang="en-US" sz="1400" dirty="0">
              <a:solidFill>
                <a:schemeClr val="bg1">
                  <a:lumMod val="50000"/>
                </a:schemeClr>
              </a:solidFill>
            </a:endParaRPr>
          </a:p>
        </p:txBody>
      </p:sp>
      <p:sp>
        <p:nvSpPr>
          <p:cNvPr id="62" name="TextBox 61"/>
          <p:cNvSpPr txBox="1"/>
          <p:nvPr/>
        </p:nvSpPr>
        <p:spPr>
          <a:xfrm>
            <a:off x="8026400" y="5252187"/>
            <a:ext cx="722293" cy="429924"/>
          </a:xfrm>
          <a:prstGeom prst="rect">
            <a:avLst/>
          </a:prstGeom>
          <a:noFill/>
        </p:spPr>
        <p:txBody>
          <a:bodyPr wrap="square" lIns="0" tIns="0" rIns="0" bIns="0" rtlCol="0">
            <a:spAutoFit/>
          </a:bodyPr>
          <a:lstStyle/>
          <a:p>
            <a:pPr>
              <a:spcBef>
                <a:spcPts val="1200"/>
              </a:spcBef>
              <a:buSzPct val="25000"/>
              <a:buFont typeface="Arial" panose="020B0604020202020204" pitchFamily="34" charset="0"/>
              <a:buChar char="‏"/>
            </a:pPr>
            <a:r>
              <a:rPr lang="en-US" sz="1400" dirty="0" smtClean="0">
                <a:solidFill>
                  <a:schemeClr val="bg1">
                    <a:lumMod val="50000"/>
                  </a:schemeClr>
                </a:solidFill>
              </a:rPr>
              <a:t>Strongly agree</a:t>
            </a:r>
            <a:endParaRPr lang="en-US" sz="1400" dirty="0">
              <a:solidFill>
                <a:schemeClr val="bg1">
                  <a:lumMod val="50000"/>
                </a:schemeClr>
              </a:solidFill>
            </a:endParaRPr>
          </a:p>
        </p:txBody>
      </p:sp>
    </p:spTree>
    <p:extLst>
      <p:ext uri="{BB962C8B-B14F-4D97-AF65-F5344CB8AC3E}">
        <p14:creationId xmlns:p14="http://schemas.microsoft.com/office/powerpoint/2010/main" val="37738562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buSzPct val="25000"/>
          <a:buFont typeface="Arial" panose="020B0604020202020204" pitchFamily="34" charset="0"/>
          <a:buChar char="‏"/>
          <a:defRPr dirty="0">
            <a:solidFill>
              <a:schemeClr val="tx2"/>
            </a:solidFill>
          </a:defRPr>
        </a:defPPr>
      </a:lstStyle>
    </a:txDef>
  </a:objectDefaults>
  <a:extraClrSchemeLst/>
  <a:extLst>
    <a:ext uri="{05A4C25C-085E-4340-85A3-A5531E510DB2}">
      <thm15:themeFamily xmlns:thm15="http://schemas.microsoft.com/office/thememl/2012/main" name="UPDATED Dbriefs template.potx [Read-Only]" id="{9FA1A4FF-ED51-4385-BE55-46A40460B013}" vid="{567C6CEF-F03C-4FF1-98F8-D8AF064F8F52}"/>
    </a:ext>
  </a:extLst>
</a:theme>
</file>

<file path=ppt/theme/theme2.xml><?xml version="1.0" encoding="utf-8"?>
<a:theme xmlns:a="http://schemas.openxmlformats.org/drawingml/2006/main" name="Strategic_Risk_Solution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Segoe">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Presentation1" id="{B48ECD80-BB24-48FB-8D4F-7A96A78B4418}" vid="{3F862A94-E3B3-490B-9F0B-EE4E166942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UPDATED Dbriefs template</Template>
  <TotalTime>4627</TotalTime>
  <Words>534</Words>
  <Application>Microsoft Office PowerPoint</Application>
  <PresentationFormat>On-screen Show (4:3)</PresentationFormat>
  <Paragraphs>119</Paragraphs>
  <Slides>14</Slides>
  <Notes>10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Roboto-Bold</vt:lpstr>
      <vt:lpstr>Segoe UI</vt:lpstr>
      <vt:lpstr>Segoe UI Semibold</vt:lpstr>
      <vt:lpstr>Segoe UI Semilight</vt:lpstr>
      <vt:lpstr>Wingdings</vt:lpstr>
      <vt:lpstr>Wingdings 2</vt:lpstr>
      <vt:lpstr>Deloitte_US_Onscreen</vt:lpstr>
      <vt:lpstr>Strategic_Risk_Solutions_Onscreen</vt:lpstr>
      <vt:lpstr>think-cell Slide</vt:lpstr>
      <vt:lpstr>The New Realities of Risk</vt:lpstr>
      <vt:lpstr>The ‘new normal’ for business</vt:lpstr>
      <vt:lpstr>The story of our time: leaders falter faster </vt:lpstr>
      <vt:lpstr> The challenge of strategic risk </vt:lpstr>
      <vt:lpstr>Risk programs and risk realities</vt:lpstr>
      <vt:lpstr>Deloitte’s global survey on risk sensing</vt:lpstr>
      <vt:lpstr>Companies apply risk sensing, but less often to strategic risks</vt:lpstr>
      <vt:lpstr>The risks of most concern are shifting</vt:lpstr>
      <vt:lpstr>The value of an outside perspective</vt:lpstr>
      <vt:lpstr>Better together: A fuller picture</vt:lpstr>
      <vt:lpstr>Moving forward</vt:lpstr>
      <vt:lpstr>PowerPoint Presentation</vt:lpstr>
      <vt:lpstr>Thank you!</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Dbriefs decks</dc:title>
  <dc:creator>Evans, Rachel D</dc:creator>
  <cp:lastModifiedBy>Blau, Andrew</cp:lastModifiedBy>
  <cp:revision>123</cp:revision>
  <cp:lastPrinted>2014-04-15T22:40:20Z</cp:lastPrinted>
  <dcterms:created xsi:type="dcterms:W3CDTF">2015-09-28T14:06:17Z</dcterms:created>
  <dcterms:modified xsi:type="dcterms:W3CDTF">2016-04-26T23:12:56Z</dcterms:modified>
</cp:coreProperties>
</file>